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353" r:id="rId5"/>
    <p:sldId id="422" r:id="rId6"/>
    <p:sldId id="256" r:id="rId7"/>
    <p:sldId id="281" r:id="rId8"/>
    <p:sldId id="282" r:id="rId9"/>
    <p:sldId id="269" r:id="rId10"/>
    <p:sldId id="270" r:id="rId11"/>
    <p:sldId id="273" r:id="rId12"/>
    <p:sldId id="263"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briel Alvarado" initials="GA" lastIdx="1" clrIdx="0">
    <p:extLst>
      <p:ext uri="{19B8F6BF-5375-455C-9EA6-DF929625EA0E}">
        <p15:presenceInfo xmlns:p15="http://schemas.microsoft.com/office/powerpoint/2012/main" userId="S-1-5-21-1420648521-1514216356-4051275587-162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9942" autoAdjust="0"/>
  </p:normalViewPr>
  <p:slideViewPr>
    <p:cSldViewPr snapToGrid="0">
      <p:cViewPr varScale="1">
        <p:scale>
          <a:sx n="47" d="100"/>
          <a:sy n="47" d="100"/>
        </p:scale>
        <p:origin x="848" y="4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Tobler" userId="92681c6e-2a84-433a-9c3c-ba0897b20b89" providerId="ADAL" clId="{C229E3BE-DF1D-4ED3-95A4-27DB30296978}"/>
    <pc:docChg chg="custSel modSld">
      <pc:chgData name="Paula Tobler" userId="92681c6e-2a84-433a-9c3c-ba0897b20b89" providerId="ADAL" clId="{C229E3BE-DF1D-4ED3-95A4-27DB30296978}" dt="2021-10-01T18:01:15.800" v="139" actId="20577"/>
      <pc:docMkLst>
        <pc:docMk/>
      </pc:docMkLst>
      <pc:sldChg chg="modSp">
        <pc:chgData name="Paula Tobler" userId="92681c6e-2a84-433a-9c3c-ba0897b20b89" providerId="ADAL" clId="{C229E3BE-DF1D-4ED3-95A4-27DB30296978}" dt="2021-10-01T18:01:15.800" v="139" actId="20577"/>
        <pc:sldMkLst>
          <pc:docMk/>
          <pc:sldMk cId="1895758356" sldId="282"/>
        </pc:sldMkLst>
        <pc:spChg chg="mod">
          <ac:chgData name="Paula Tobler" userId="92681c6e-2a84-433a-9c3c-ba0897b20b89" providerId="ADAL" clId="{C229E3BE-DF1D-4ED3-95A4-27DB30296978}" dt="2021-10-01T18:01:15.800" v="139" actId="20577"/>
          <ac:spMkLst>
            <pc:docMk/>
            <pc:sldMk cId="1895758356" sldId="282"/>
            <ac:spMk id="3" creationId="{D79F65D0-BB16-4E43-912D-D78CF645235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F8C8BF-42C8-4B0B-B6DF-E3337CDA4237}" type="datetimeFigureOut">
              <a:rPr lang="en-US" smtClean="0"/>
              <a:t>10/14/2021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1CFD03-DD81-42E6-A319-9B9251A3D8A2}" type="slidenum">
              <a:rPr lang="en-US" smtClean="0"/>
              <a:t>‹#›</a:t>
            </a:fld>
            <a:endParaRPr lang="en-US" dirty="0"/>
          </a:p>
        </p:txBody>
      </p:sp>
    </p:spTree>
    <p:extLst>
      <p:ext uri="{BB962C8B-B14F-4D97-AF65-F5344CB8AC3E}">
        <p14:creationId xmlns:p14="http://schemas.microsoft.com/office/powerpoint/2010/main" val="1726133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1"/>
          </p:nvPr>
        </p:nvSpPr>
        <p:spPr/>
        <p:txBody>
          <a:bodyPr/>
          <a:lstStyle/>
          <a:p>
            <a:pPr>
              <a:defRPr/>
            </a:pPr>
            <a:fld id="{978A9C63-1805-4B99-A1BC-49885FDFCE14}" type="slidenum">
              <a:rPr lang="en-US" smtClean="0"/>
              <a:pPr>
                <a:defRPr/>
              </a:pPr>
              <a:t>1</a:t>
            </a:fld>
            <a:endParaRPr lang="en-US" dirty="0"/>
          </a:p>
        </p:txBody>
      </p:sp>
    </p:spTree>
    <p:extLst>
      <p:ext uri="{BB962C8B-B14F-4D97-AF65-F5344CB8AC3E}">
        <p14:creationId xmlns:p14="http://schemas.microsoft.com/office/powerpoint/2010/main" val="294223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sz="2200" dirty="0">
              <a:solidFill>
                <a:srgbClr val="000000"/>
              </a:solidFill>
              <a:latin typeface="Arial" pitchFamily="34" charset="0"/>
              <a:cs typeface="Arial" pitchFamily="34" charset="0"/>
            </a:endParaRPr>
          </a:p>
          <a:p>
            <a:pPr marL="457200" lvl="1" indent="-457200">
              <a:buFont typeface="Wingdings" panose="05000000000000000000" pitchFamily="2" charset="2"/>
              <a:buChar char="§"/>
            </a:pPr>
            <a:r>
              <a:rPr lang="en-US" altLang="en-US" sz="3000" dirty="0">
                <a:latin typeface="Arial" panose="020B0604020202020204" pitchFamily="34" charset="0"/>
                <a:cs typeface="Arial" panose="020B0604020202020204" pitchFamily="34" charset="0"/>
              </a:rPr>
              <a:t>Disability Rights California (DRC) is a nonprofit agency established by federal law to protect and advocate for the rights of people with disabilities.</a:t>
            </a:r>
          </a:p>
          <a:p>
            <a:endParaRPr lang="en-US" dirty="0"/>
          </a:p>
        </p:txBody>
      </p:sp>
      <p:sp>
        <p:nvSpPr>
          <p:cNvPr id="4" name="Slide Number Placeholder 3"/>
          <p:cNvSpPr>
            <a:spLocks noGrp="1"/>
          </p:cNvSpPr>
          <p:nvPr>
            <p:ph type="sldNum" sz="quarter" idx="10"/>
          </p:nvPr>
        </p:nvSpPr>
        <p:spPr/>
        <p:txBody>
          <a:bodyPr/>
          <a:lstStyle/>
          <a:p>
            <a:pPr>
              <a:defRPr/>
            </a:pPr>
            <a:fld id="{978A9C63-1805-4B99-A1BC-49885FDFCE14}" type="slidenum">
              <a:rPr lang="en-US" smtClean="0"/>
              <a:pPr>
                <a:defRPr/>
              </a:pPr>
              <a:t>2</a:t>
            </a:fld>
            <a:endParaRPr lang="en-US" dirty="0"/>
          </a:p>
        </p:txBody>
      </p:sp>
    </p:spTree>
    <p:extLst>
      <p:ext uri="{BB962C8B-B14F-4D97-AF65-F5344CB8AC3E}">
        <p14:creationId xmlns:p14="http://schemas.microsoft.com/office/powerpoint/2010/main" val="2301979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1CFD03-DD81-42E6-A319-9B9251A3D8A2}" type="slidenum">
              <a:rPr lang="en-US" smtClean="0"/>
              <a:t>3</a:t>
            </a:fld>
            <a:endParaRPr lang="en-US" dirty="0"/>
          </a:p>
        </p:txBody>
      </p:sp>
    </p:spTree>
    <p:extLst>
      <p:ext uri="{BB962C8B-B14F-4D97-AF65-F5344CB8AC3E}">
        <p14:creationId xmlns:p14="http://schemas.microsoft.com/office/powerpoint/2010/main" val="179417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1CFD03-DD81-42E6-A319-9B9251A3D8A2}" type="slidenum">
              <a:rPr lang="en-US" smtClean="0"/>
              <a:t>9</a:t>
            </a:fld>
            <a:endParaRPr lang="en-US" dirty="0"/>
          </a:p>
        </p:txBody>
      </p:sp>
    </p:spTree>
    <p:extLst>
      <p:ext uri="{BB962C8B-B14F-4D97-AF65-F5344CB8AC3E}">
        <p14:creationId xmlns:p14="http://schemas.microsoft.com/office/powerpoint/2010/main" val="508520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D14D9-F5DD-4DE6-B785-81ECDBE2F5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C5D7FB-0AA0-4679-BF7A-C32B355C8B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6F0FFC-5E14-4E94-8167-8CD091A4232D}"/>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5" name="Footer Placeholder 4">
            <a:extLst>
              <a:ext uri="{FF2B5EF4-FFF2-40B4-BE49-F238E27FC236}">
                <a16:creationId xmlns:a16="http://schemas.microsoft.com/office/drawing/2014/main" id="{E9AE436D-2A43-47A7-85BD-C5DEAB9323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B2B9E23-55B6-4A41-98D7-5173657590A5}"/>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149842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61DB1-0B35-4942-8828-0D5A404997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0C38E9-F603-4E1A-961A-72F2C434CCE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BA9499-60BE-4492-B341-FB5D4BE3009C}"/>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5" name="Footer Placeholder 4">
            <a:extLst>
              <a:ext uri="{FF2B5EF4-FFF2-40B4-BE49-F238E27FC236}">
                <a16:creationId xmlns:a16="http://schemas.microsoft.com/office/drawing/2014/main" id="{354D9FC5-EC23-4616-A41D-66877804DF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2AD04F3-DEDA-4F90-B5D9-3DE998297531}"/>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1649895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B4ACC3-4414-455E-AC1C-6C40CD2EAB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0C99DE-F98B-44DE-8655-7F0F11B205E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222087-BC85-4222-8227-33525FFEDCDC}"/>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5" name="Footer Placeholder 4">
            <a:extLst>
              <a:ext uri="{FF2B5EF4-FFF2-40B4-BE49-F238E27FC236}">
                <a16:creationId xmlns:a16="http://schemas.microsoft.com/office/drawing/2014/main" id="{F3080057-4F24-45E5-8562-52ADBA740F8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C8B4D73-DCE9-4C99-8A35-B1FA17A97FC5}"/>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327742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6AE6B-5237-4538-B0ED-32259FB2D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B8A145-56CB-4354-850C-8F54F753ED8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C16C31-4F24-48AA-B113-9EF08680422E}"/>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5" name="Footer Placeholder 4">
            <a:extLst>
              <a:ext uri="{FF2B5EF4-FFF2-40B4-BE49-F238E27FC236}">
                <a16:creationId xmlns:a16="http://schemas.microsoft.com/office/drawing/2014/main" id="{30EF9A11-E1BB-4D07-8766-0E719A615F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47C6B3-C6B1-492D-AEAE-96112245CF01}"/>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755903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3AC82-5CF7-4238-A686-FE3EB3B26F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736C48-D0EC-488D-9F74-040267BDCD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74C50AE-FFBA-4175-8BA3-F76BC7C12751}"/>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5" name="Footer Placeholder 4">
            <a:extLst>
              <a:ext uri="{FF2B5EF4-FFF2-40B4-BE49-F238E27FC236}">
                <a16:creationId xmlns:a16="http://schemas.microsoft.com/office/drawing/2014/main" id="{1F49C596-198B-4201-9B38-C90988DBBC8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B9D3116-F816-4E18-8164-4D7F5A7C98CE}"/>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307054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E685C-C815-4BA1-8C8E-727832A702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7B7978-9CE2-40E5-9300-06FC394B69D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7B0309-BB0F-4E8D-96C5-2FB97299293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88887F-97CC-4BE6-BF66-5AA813007BE7}"/>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6" name="Footer Placeholder 5">
            <a:extLst>
              <a:ext uri="{FF2B5EF4-FFF2-40B4-BE49-F238E27FC236}">
                <a16:creationId xmlns:a16="http://schemas.microsoft.com/office/drawing/2014/main" id="{E720DC03-3D7A-4912-B9D5-070E40D1E10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CFF7F45-7CA4-4E33-A7D2-DCA652B90AE1}"/>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1728339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C2056-A444-4E31-9E9C-7C0D8094CD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A65177-33D8-4C73-AF20-DB91673BAA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F4C056A-A010-4F51-9D13-F25A4196A3C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C16002-C8E3-45F7-A6B9-1E8C7C9630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AF2E7E-C5FA-41EB-B9D0-0AA4F2084B1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936882-4A58-415E-91CA-27F502DD1E84}"/>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8" name="Footer Placeholder 7">
            <a:extLst>
              <a:ext uri="{FF2B5EF4-FFF2-40B4-BE49-F238E27FC236}">
                <a16:creationId xmlns:a16="http://schemas.microsoft.com/office/drawing/2014/main" id="{CC5AEF4F-ED3D-4763-843D-33E628FFFC3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39EB82D-B614-42E9-B16F-03358BCDD4E2}"/>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1523409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60F13-6873-4828-8AE1-E18CA9DF3C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7F12D7-48F3-43DF-9D47-126AF6E86759}"/>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4" name="Footer Placeholder 3">
            <a:extLst>
              <a:ext uri="{FF2B5EF4-FFF2-40B4-BE49-F238E27FC236}">
                <a16:creationId xmlns:a16="http://schemas.microsoft.com/office/drawing/2014/main" id="{6476A8DE-9991-4822-9B7C-69215DF5CC7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008FF3B-64AD-4AD8-9797-04F64CBD2B05}"/>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225764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0FEF68-7530-4850-8948-C34808500241}"/>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3" name="Footer Placeholder 2">
            <a:extLst>
              <a:ext uri="{FF2B5EF4-FFF2-40B4-BE49-F238E27FC236}">
                <a16:creationId xmlns:a16="http://schemas.microsoft.com/office/drawing/2014/main" id="{5B26108F-AABC-4E2B-8974-E33B0AAAF2C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65B4CDF-9D49-4B0E-85EB-7532EC56DF26}"/>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4131410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20D90-075D-44D3-A67F-0BD37883E8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F91DEF-A1CF-449D-8E0D-B8796FC2AB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1608FF-EB3C-4171-AE1C-0561C36E1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E25945-6674-4BA9-A11D-799C55FDF298}"/>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6" name="Footer Placeholder 5">
            <a:extLst>
              <a:ext uri="{FF2B5EF4-FFF2-40B4-BE49-F238E27FC236}">
                <a16:creationId xmlns:a16="http://schemas.microsoft.com/office/drawing/2014/main" id="{ED61B083-0DA6-4FA3-8143-7E332A9E0E4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CBFACC-CA0F-498E-91AC-4F0B3173B672}"/>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397105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59627-C97D-4BC9-90E2-DEB47B4A63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30318A-7A10-4A10-8A17-07FC1A1EF2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768CC6E-6742-495E-BFAB-80670D4575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670929-E174-4393-AA56-55990814CCD4}"/>
              </a:ext>
            </a:extLst>
          </p:cNvPr>
          <p:cNvSpPr>
            <a:spLocks noGrp="1"/>
          </p:cNvSpPr>
          <p:nvPr>
            <p:ph type="dt" sz="half" idx="10"/>
          </p:nvPr>
        </p:nvSpPr>
        <p:spPr/>
        <p:txBody>
          <a:bodyPr/>
          <a:lstStyle/>
          <a:p>
            <a:fld id="{EF05967D-8085-4485-970F-FE1DC90943AF}" type="datetimeFigureOut">
              <a:rPr lang="en-US" smtClean="0"/>
              <a:t>10/14/2021</a:t>
            </a:fld>
            <a:endParaRPr lang="en-US" dirty="0"/>
          </a:p>
        </p:txBody>
      </p:sp>
      <p:sp>
        <p:nvSpPr>
          <p:cNvPr id="6" name="Footer Placeholder 5">
            <a:extLst>
              <a:ext uri="{FF2B5EF4-FFF2-40B4-BE49-F238E27FC236}">
                <a16:creationId xmlns:a16="http://schemas.microsoft.com/office/drawing/2014/main" id="{2CBEF570-329C-40AD-AD9F-75F75383C2C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0ACE50-5D58-4483-AB27-55F36E8564A0}"/>
              </a:ext>
            </a:extLst>
          </p:cNvPr>
          <p:cNvSpPr>
            <a:spLocks noGrp="1"/>
          </p:cNvSpPr>
          <p:nvPr>
            <p:ph type="sldNum" sz="quarter" idx="12"/>
          </p:nvPr>
        </p:nvSpPr>
        <p:spPr/>
        <p:txBody>
          <a:bodyPr/>
          <a:lstStyle/>
          <a:p>
            <a:fld id="{71052D43-B3AD-41DC-AFE6-79A933CCA3F9}" type="slidenum">
              <a:rPr lang="en-US" smtClean="0"/>
              <a:t>‹#›</a:t>
            </a:fld>
            <a:endParaRPr lang="en-US" dirty="0"/>
          </a:p>
        </p:txBody>
      </p:sp>
    </p:spTree>
    <p:extLst>
      <p:ext uri="{BB962C8B-B14F-4D97-AF65-F5344CB8AC3E}">
        <p14:creationId xmlns:p14="http://schemas.microsoft.com/office/powerpoint/2010/main" val="4136549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8FE20-0D45-4A5E-8F1D-A55EE8C315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6D2450-4D61-4853-81CC-8C1884DBD4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2EA26D-9011-4545-95E7-A250BB8A76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5967D-8085-4485-970F-FE1DC90943AF}" type="datetimeFigureOut">
              <a:rPr lang="en-US" smtClean="0"/>
              <a:t>10/14/2021</a:t>
            </a:fld>
            <a:endParaRPr lang="en-US" dirty="0"/>
          </a:p>
        </p:txBody>
      </p:sp>
      <p:sp>
        <p:nvSpPr>
          <p:cNvPr id="5" name="Footer Placeholder 4">
            <a:extLst>
              <a:ext uri="{FF2B5EF4-FFF2-40B4-BE49-F238E27FC236}">
                <a16:creationId xmlns:a16="http://schemas.microsoft.com/office/drawing/2014/main" id="{907930C7-ED77-40CF-A50B-351B89CF13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4D1481E-288E-4D5F-AB48-4D20B569B4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52D43-B3AD-41DC-AFE6-79A933CCA3F9}" type="slidenum">
              <a:rPr lang="en-US" smtClean="0"/>
              <a:t>‹#›</a:t>
            </a:fld>
            <a:endParaRPr lang="en-US" dirty="0"/>
          </a:p>
        </p:txBody>
      </p:sp>
    </p:spTree>
    <p:extLst>
      <p:ext uri="{BB962C8B-B14F-4D97-AF65-F5344CB8AC3E}">
        <p14:creationId xmlns:p14="http://schemas.microsoft.com/office/powerpoint/2010/main" val="3874638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mailto:Paula.Tobler@disabilityrightsca.or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etworkforphl.org/resources/covid-19-vaccination-mandates-recent-cas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da-DK" sz="1600" dirty="0"/>
              <a:t>1</a:t>
            </a:r>
          </a:p>
        </p:txBody>
      </p:sp>
      <p:sp>
        <p:nvSpPr>
          <p:cNvPr id="7" name="Title 6"/>
          <p:cNvSpPr>
            <a:spLocks noGrp="1"/>
          </p:cNvSpPr>
          <p:nvPr>
            <p:ph type="title"/>
          </p:nvPr>
        </p:nvSpPr>
        <p:spPr>
          <a:xfrm>
            <a:off x="1609344" y="518161"/>
            <a:ext cx="9144000" cy="6537959"/>
          </a:xfrm>
        </p:spPr>
        <p:txBody>
          <a:bodyPr>
            <a:normAutofit/>
          </a:bodyPr>
          <a:lstStyle/>
          <a:p>
            <a:pPr algn="ctr"/>
            <a:br>
              <a:rPr lang="en-US" b="1" dirty="0">
                <a:latin typeface="Arial" pitchFamily="34" charset="0"/>
                <a:ea typeface="ＭＳ Ｐゴシック" pitchFamily="34" charset="-128"/>
                <a:cs typeface="Arial" pitchFamily="34" charset="0"/>
              </a:rPr>
            </a:br>
            <a:br>
              <a:rPr lang="en-US" b="1" dirty="0">
                <a:latin typeface="Arial" pitchFamily="34" charset="0"/>
                <a:ea typeface="ＭＳ Ｐゴシック" pitchFamily="34" charset="-128"/>
                <a:cs typeface="Arial" pitchFamily="34" charset="0"/>
              </a:rPr>
            </a:br>
            <a:br>
              <a:rPr lang="en-US" b="1" dirty="0">
                <a:latin typeface="Arial" pitchFamily="34" charset="0"/>
                <a:ea typeface="ＭＳ Ｐゴシック" pitchFamily="34" charset="-128"/>
                <a:cs typeface="Arial" pitchFamily="34" charset="0"/>
              </a:rPr>
            </a:br>
            <a:r>
              <a:rPr lang="en-US" b="1" dirty="0">
                <a:latin typeface="Arial" pitchFamily="34" charset="0"/>
                <a:ea typeface="ＭＳ Ｐゴシック" pitchFamily="34" charset="-128"/>
                <a:cs typeface="Arial" pitchFamily="34" charset="0"/>
              </a:rPr>
              <a:t>COVID: Moving faster than the speed of lawsuits</a:t>
            </a:r>
            <a:br>
              <a:rPr lang="en-US" b="1" dirty="0">
                <a:latin typeface="Arial" pitchFamily="34" charset="0"/>
                <a:ea typeface="ＭＳ Ｐゴシック" pitchFamily="34" charset="-128"/>
                <a:cs typeface="Arial" pitchFamily="34" charset="0"/>
              </a:rPr>
            </a:br>
            <a:br>
              <a:rPr lang="en-US" b="1" dirty="0">
                <a:solidFill>
                  <a:srgbClr val="171717"/>
                </a:solidFill>
                <a:latin typeface="Arial" pitchFamily="34" charset="0"/>
                <a:ea typeface="ＭＳ Ｐゴシック" pitchFamily="34" charset="-128"/>
                <a:cs typeface="Arial" pitchFamily="34" charset="0"/>
              </a:rPr>
            </a:br>
            <a:r>
              <a:rPr lang="en-US" b="1" dirty="0">
                <a:solidFill>
                  <a:srgbClr val="171717"/>
                </a:solidFill>
                <a:latin typeface="Arial" pitchFamily="34" charset="0"/>
                <a:ea typeface="ＭＳ Ｐゴシック" pitchFamily="34" charset="-128"/>
                <a:cs typeface="Arial" pitchFamily="34" charset="0"/>
              </a:rPr>
              <a:t>Paula Tobler, Supervising Attorney, Disability Rights California</a:t>
            </a:r>
            <a:r>
              <a:rPr lang="en-US" sz="3200" b="1" dirty="0">
                <a:solidFill>
                  <a:srgbClr val="171717"/>
                </a:solidFill>
                <a:latin typeface="Arial" pitchFamily="34" charset="0"/>
                <a:ea typeface="ＭＳ Ｐゴシック" pitchFamily="34" charset="-128"/>
                <a:cs typeface="Arial" pitchFamily="34" charset="0"/>
              </a:rPr>
              <a:t>	</a:t>
            </a:r>
            <a:endParaRPr lang="en-US" sz="3200" dirty="0">
              <a:latin typeface="Arial" panose="020B0604020202020204" pitchFamily="34" charset="0"/>
              <a:cs typeface="Arial" panose="020B0604020202020204" pitchFamily="34" charset="0"/>
            </a:endParaRPr>
          </a:p>
        </p:txBody>
      </p:sp>
      <p:pic>
        <p:nvPicPr>
          <p:cNvPr id="6" name="Picture 8" descr="DRC Logo"/>
          <p:cNvPicPr>
            <a:picLocks noChangeAspect="1" noChangeArrowheads="1"/>
          </p:cNvPicPr>
          <p:nvPr/>
        </p:nvPicPr>
        <p:blipFill>
          <a:blip r:embed="rId3"/>
          <a:srcRect/>
          <a:stretch>
            <a:fillRect/>
          </a:stretch>
        </p:blipFill>
        <p:spPr bwMode="auto">
          <a:xfrm>
            <a:off x="4465592" y="716934"/>
            <a:ext cx="3291410" cy="1425375"/>
          </a:xfrm>
          <a:prstGeom prst="rect">
            <a:avLst/>
          </a:prstGeom>
          <a:noFill/>
          <a:ln w="9525">
            <a:noFill/>
            <a:miter lim="800000"/>
            <a:headEnd/>
            <a:tailEnd/>
          </a:ln>
        </p:spPr>
      </p:pic>
    </p:spTree>
    <p:extLst>
      <p:ext uri="{BB962C8B-B14F-4D97-AF65-F5344CB8AC3E}">
        <p14:creationId xmlns:p14="http://schemas.microsoft.com/office/powerpoint/2010/main" val="24844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036E41-465C-4AE8-8F15-8DFB85F5F30D}"/>
              </a:ext>
            </a:extLst>
          </p:cNvPr>
          <p:cNvSpPr>
            <a:spLocks noGrp="1"/>
          </p:cNvSpPr>
          <p:nvPr>
            <p:ph type="sldNum" sz="quarter" idx="12"/>
          </p:nvPr>
        </p:nvSpPr>
        <p:spPr>
          <a:xfrm>
            <a:off x="8610600" y="6356350"/>
            <a:ext cx="2743200" cy="365125"/>
          </a:xfrm>
        </p:spPr>
        <p:txBody>
          <a:bodyPr/>
          <a:lstStyle/>
          <a:p>
            <a:pPr>
              <a:defRPr/>
            </a:pPr>
            <a:r>
              <a:rPr lang="da-DK" sz="1600" dirty="0"/>
              <a:t>10</a:t>
            </a:r>
          </a:p>
        </p:txBody>
      </p:sp>
      <p:sp>
        <p:nvSpPr>
          <p:cNvPr id="5" name="TextBox 4">
            <a:extLst>
              <a:ext uri="{FF2B5EF4-FFF2-40B4-BE49-F238E27FC236}">
                <a16:creationId xmlns:a16="http://schemas.microsoft.com/office/drawing/2014/main" id="{F98D1DC3-0527-4D5F-A092-A234CF8DD3ED}"/>
              </a:ext>
            </a:extLst>
          </p:cNvPr>
          <p:cNvSpPr txBox="1"/>
          <p:nvPr/>
        </p:nvSpPr>
        <p:spPr>
          <a:xfrm>
            <a:off x="202940" y="2158571"/>
            <a:ext cx="11786119" cy="2308324"/>
          </a:xfrm>
          <a:prstGeom prst="rect">
            <a:avLst/>
          </a:prstGeom>
          <a:noFill/>
        </p:spPr>
        <p:txBody>
          <a:bodyPr wrap="square" rtlCol="0">
            <a:spAutoFit/>
          </a:bodyPr>
          <a:lstStyle/>
          <a:p>
            <a:pPr algn="ctr">
              <a:defRPr sz="9600" b="1">
                <a:latin typeface="Arial"/>
                <a:ea typeface="Arial"/>
                <a:cs typeface="Arial"/>
                <a:sym typeface="Arial"/>
              </a:defRPr>
            </a:pPr>
            <a:r>
              <a:rPr lang="en-US" sz="4800" b="1" dirty="0">
                <a:latin typeface="Arial"/>
                <a:ea typeface="Arial"/>
                <a:cs typeface="Arial"/>
                <a:sym typeface="Arial"/>
                <a:hlinkClick r:id="rId2"/>
              </a:rPr>
              <a:t>Paula.Tobler@disabilityrightsca.org</a:t>
            </a:r>
            <a:endParaRPr lang="en-US" sz="4800" b="1" dirty="0">
              <a:latin typeface="Arial"/>
              <a:ea typeface="Arial"/>
              <a:cs typeface="Arial"/>
              <a:sym typeface="Arial"/>
            </a:endParaRPr>
          </a:p>
          <a:p>
            <a:pPr algn="ctr">
              <a:defRPr sz="9600" b="1">
                <a:latin typeface="Arial"/>
                <a:ea typeface="Arial"/>
                <a:cs typeface="Arial"/>
                <a:sym typeface="Arial"/>
              </a:defRPr>
            </a:pPr>
            <a:r>
              <a:rPr lang="en-US" sz="4800" b="1" dirty="0">
                <a:latin typeface="Arial"/>
                <a:ea typeface="Arial"/>
                <a:cs typeface="Arial"/>
                <a:sym typeface="Arial"/>
              </a:rPr>
              <a:t>LinkedIn messages or connections also always welcome</a:t>
            </a:r>
          </a:p>
        </p:txBody>
      </p:sp>
      <p:sp>
        <p:nvSpPr>
          <p:cNvPr id="6" name="Title 5">
            <a:extLst>
              <a:ext uri="{FF2B5EF4-FFF2-40B4-BE49-F238E27FC236}">
                <a16:creationId xmlns:a16="http://schemas.microsoft.com/office/drawing/2014/main" id="{E3CF6120-79F6-47A4-A6A1-CC1E69CC48C9}"/>
              </a:ext>
            </a:extLst>
          </p:cNvPr>
          <p:cNvSpPr>
            <a:spLocks noGrp="1"/>
          </p:cNvSpPr>
          <p:nvPr>
            <p:ph type="title"/>
          </p:nvPr>
        </p:nvSpPr>
        <p:spPr>
          <a:xfrm>
            <a:off x="838200" y="617674"/>
            <a:ext cx="10515600" cy="1325563"/>
          </a:xfrm>
        </p:spPr>
        <p:txBody>
          <a:bodyPr>
            <a:noAutofit/>
          </a:bodyPr>
          <a:lstStyle/>
          <a:p>
            <a:pPr algn="ctr"/>
            <a:r>
              <a:rPr lang="en-US" b="1" dirty="0">
                <a:latin typeface="Arial" panose="020B0604020202020204" pitchFamily="34" charset="0"/>
                <a:cs typeface="Arial" panose="020B0604020202020204" pitchFamily="34" charset="0"/>
              </a:rPr>
              <a:t>Questions? Comments? Collaborations?</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4252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E29E6EDC-23E2-403B-8A3C-8A5F72F470D1}"/>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a-DK" sz="1600" dirty="0"/>
              <a:t>2</a:t>
            </a:r>
          </a:p>
        </p:txBody>
      </p:sp>
      <p:sp>
        <p:nvSpPr>
          <p:cNvPr id="3" name="Content Placeholder 2"/>
          <p:cNvSpPr>
            <a:spLocks noGrp="1"/>
          </p:cNvSpPr>
          <p:nvPr>
            <p:ph idx="1"/>
          </p:nvPr>
        </p:nvSpPr>
        <p:spPr>
          <a:xfrm>
            <a:off x="2152649" y="2125266"/>
            <a:ext cx="8384721" cy="3692059"/>
          </a:xfrm>
        </p:spPr>
        <p:txBody>
          <a:bodyPr>
            <a:normAutofit fontScale="92500"/>
          </a:bodyPr>
          <a:lstStyle/>
          <a:p>
            <a:pPr marL="0" indent="0">
              <a:buNone/>
            </a:pPr>
            <a:r>
              <a:rPr lang="en-US" sz="3200" b="1" dirty="0">
                <a:latin typeface="Arial" panose="020B0604020202020204" pitchFamily="34" charset="0"/>
                <a:cs typeface="Arial" panose="020B0604020202020204" pitchFamily="34" charset="0"/>
              </a:rPr>
              <a:t>Mission Statement</a:t>
            </a:r>
          </a:p>
          <a:p>
            <a:pPr marL="342900" lvl="1" indent="0">
              <a:buNone/>
            </a:pPr>
            <a:r>
              <a:rPr lang="en-US" sz="2600" dirty="0">
                <a:latin typeface="Arial" panose="020B0604020202020204" pitchFamily="34" charset="0"/>
                <a:cs typeface="Arial" panose="020B0604020202020204" pitchFamily="34" charset="0"/>
              </a:rPr>
              <a:t>Advocate, educate, investigate and litigate to advance and protect the rights of Californians with disabilities.</a:t>
            </a:r>
          </a:p>
          <a:p>
            <a:pPr marL="342900" lvl="1" indent="0">
              <a:buNone/>
            </a:pPr>
            <a:endParaRPr lang="en-US" sz="600" dirty="0">
              <a:latin typeface="Arial" panose="020B0604020202020204" pitchFamily="34" charset="0"/>
              <a:cs typeface="Arial" panose="020B0604020202020204" pitchFamily="34" charset="0"/>
            </a:endParaRPr>
          </a:p>
          <a:p>
            <a:pPr marL="0" indent="0">
              <a:buNone/>
            </a:pPr>
            <a:r>
              <a:rPr lang="en-US" sz="3200" b="1" dirty="0">
                <a:latin typeface="Arial" panose="020B0604020202020204" pitchFamily="34" charset="0"/>
                <a:cs typeface="Arial" panose="020B0604020202020204" pitchFamily="34" charset="0"/>
              </a:rPr>
              <a:t>Vision Statement</a:t>
            </a:r>
          </a:p>
          <a:p>
            <a:pPr marL="342900" lvl="1" indent="0">
              <a:buNone/>
            </a:pPr>
            <a:r>
              <a:rPr lang="en-US" sz="2600" dirty="0">
                <a:latin typeface="Arial" panose="020B0604020202020204" pitchFamily="34" charset="0"/>
                <a:cs typeface="Arial" panose="020B0604020202020204" pitchFamily="34" charset="0"/>
              </a:rPr>
              <a:t>We envision a barrier-free, inclusive, diverse world that values each individual and their voice. In this world, all people with disabilities enjoy the power of equal rights and opportunities, dignity, choice, independence and freedom from abuse, neglect and discrimination.</a:t>
            </a:r>
          </a:p>
          <a:p>
            <a:endParaRPr lang="en-US" dirty="0"/>
          </a:p>
        </p:txBody>
      </p:sp>
      <p:sp>
        <p:nvSpPr>
          <p:cNvPr id="2" name="Title 1"/>
          <p:cNvSpPr>
            <a:spLocks noGrp="1"/>
          </p:cNvSpPr>
          <p:nvPr>
            <p:ph type="title"/>
          </p:nvPr>
        </p:nvSpPr>
        <p:spPr/>
        <p:txBody>
          <a:bodyPr/>
          <a:lstStyle/>
          <a:p>
            <a:pPr algn="ctr"/>
            <a:r>
              <a:rPr lang="en-US"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DRC Mission and Vision</a:t>
            </a:r>
          </a:p>
        </p:txBody>
      </p:sp>
    </p:spTree>
    <p:extLst>
      <p:ext uri="{BB962C8B-B14F-4D97-AF65-F5344CB8AC3E}">
        <p14:creationId xmlns:p14="http://schemas.microsoft.com/office/powerpoint/2010/main" val="29760515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8E482E0-90F4-49DB-8750-525EF6192F32}"/>
              </a:ext>
            </a:extLst>
          </p:cNvPr>
          <p:cNvSpPr>
            <a:spLocks noGrp="1"/>
          </p:cNvSpPr>
          <p:nvPr>
            <p:ph type="sldNum" sz="quarter" idx="12"/>
          </p:nvPr>
        </p:nvSpPr>
        <p:spPr>
          <a:xfrm>
            <a:off x="8610600" y="6356350"/>
            <a:ext cx="2743200" cy="365125"/>
          </a:xfrm>
        </p:spPr>
        <p:txBody>
          <a:bodyPr/>
          <a:lstStyle/>
          <a:p>
            <a:pPr>
              <a:defRPr/>
            </a:pPr>
            <a:r>
              <a:rPr lang="da-DK" sz="1600" dirty="0"/>
              <a:t>3</a:t>
            </a:r>
          </a:p>
        </p:txBody>
      </p:sp>
      <p:pic>
        <p:nvPicPr>
          <p:cNvPr id="4" name="Picture 8" descr="Picture 8">
            <a:extLst>
              <a:ext uri="{FF2B5EF4-FFF2-40B4-BE49-F238E27FC236}">
                <a16:creationId xmlns:a16="http://schemas.microsoft.com/office/drawing/2014/main" id="{ECAA3441-8400-4B74-9C5B-CE22AB2F9108}"/>
              </a:ext>
            </a:extLst>
          </p:cNvPr>
          <p:cNvPicPr>
            <a:picLocks noChangeAspect="1"/>
          </p:cNvPicPr>
          <p:nvPr/>
        </p:nvPicPr>
        <p:blipFill>
          <a:blip r:embed="rId3">
            <a:extLst/>
          </a:blip>
          <a:stretch>
            <a:fillRect/>
          </a:stretch>
        </p:blipFill>
        <p:spPr>
          <a:xfrm>
            <a:off x="4213961" y="4423955"/>
            <a:ext cx="3278584" cy="1350425"/>
          </a:xfrm>
          <a:prstGeom prst="rect">
            <a:avLst/>
          </a:prstGeom>
          <a:ln w="12700">
            <a:miter lim="400000"/>
          </a:ln>
        </p:spPr>
      </p:pic>
      <p:sp>
        <p:nvSpPr>
          <p:cNvPr id="2" name="Title 1">
            <a:extLst>
              <a:ext uri="{FF2B5EF4-FFF2-40B4-BE49-F238E27FC236}">
                <a16:creationId xmlns:a16="http://schemas.microsoft.com/office/drawing/2014/main" id="{5ADB49BA-E876-419B-B223-7E41B7C3848D}"/>
              </a:ext>
            </a:extLst>
          </p:cNvPr>
          <p:cNvSpPr>
            <a:spLocks noGrp="1"/>
          </p:cNvSpPr>
          <p:nvPr>
            <p:ph type="ctrTitle"/>
          </p:nvPr>
        </p:nvSpPr>
        <p:spPr>
          <a:xfrm>
            <a:off x="1524000" y="359266"/>
            <a:ext cx="9144000" cy="2523271"/>
          </a:xfrm>
        </p:spPr>
        <p:txBody>
          <a:bodyPr/>
          <a:lstStyle/>
          <a:p>
            <a:r>
              <a:rPr lang="en-US" dirty="0">
                <a:solidFill>
                  <a:srgbClr val="0070C0"/>
                </a:solidFill>
                <a:latin typeface="Arial" panose="020B0604020202020204" pitchFamily="34" charset="0"/>
                <a:cs typeface="Arial" panose="020B0604020202020204" pitchFamily="34" charset="0"/>
              </a:rPr>
              <a:t>COVID: Moving faster than the speed of lawsuits</a:t>
            </a:r>
          </a:p>
        </p:txBody>
      </p:sp>
    </p:spTree>
    <p:extLst>
      <p:ext uri="{BB962C8B-B14F-4D97-AF65-F5344CB8AC3E}">
        <p14:creationId xmlns:p14="http://schemas.microsoft.com/office/powerpoint/2010/main" val="120456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2C8A3-83B2-449E-B9E3-F5CAC99F5AC8}"/>
              </a:ext>
            </a:extLst>
          </p:cNvPr>
          <p:cNvSpPr>
            <a:spLocks noGrp="1"/>
          </p:cNvSpPr>
          <p:nvPr>
            <p:ph type="title"/>
          </p:nvPr>
        </p:nvSpPr>
        <p:spPr/>
        <p:txBody>
          <a:bodyPr/>
          <a:lstStyle/>
          <a:p>
            <a:pPr algn="ctr"/>
            <a:r>
              <a:rPr lang="en-US" b="1" dirty="0">
                <a:solidFill>
                  <a:srgbClr val="0070C0"/>
                </a:solidFill>
                <a:latin typeface="Arial" panose="020B0604020202020204" pitchFamily="34" charset="0"/>
                <a:cs typeface="Arial" panose="020B0604020202020204" pitchFamily="34" charset="0"/>
              </a:rPr>
              <a:t>COVID: It’s not just a problem for the infected and immunosuppressed</a:t>
            </a:r>
          </a:p>
        </p:txBody>
      </p:sp>
      <p:sp>
        <p:nvSpPr>
          <p:cNvPr id="3" name="Content Placeholder 2">
            <a:extLst>
              <a:ext uri="{FF2B5EF4-FFF2-40B4-BE49-F238E27FC236}">
                <a16:creationId xmlns:a16="http://schemas.microsoft.com/office/drawing/2014/main" id="{4817E595-F89D-4589-A77C-6F9004601301}"/>
              </a:ext>
            </a:extLst>
          </p:cNvPr>
          <p:cNvSpPr>
            <a:spLocks noGrp="1"/>
          </p:cNvSpPr>
          <p:nvPr>
            <p:ph idx="1"/>
          </p:nvPr>
        </p:nvSpPr>
        <p:spPr>
          <a:xfrm>
            <a:off x="710184" y="1789049"/>
            <a:ext cx="10515600" cy="4351338"/>
          </a:xfrm>
        </p:spPr>
        <p:txBody>
          <a:bodyPr>
            <a:normAutofit lnSpcReduction="10000"/>
          </a:bodyPr>
          <a:lstStyle/>
          <a:p>
            <a:pPr marL="0" indent="0">
              <a:buNone/>
            </a:pPr>
            <a:endParaRPr lang="en-US" dirty="0">
              <a:latin typeface="Arial" panose="020B0604020202020204" pitchFamily="34" charset="0"/>
              <a:cs typeface="Arial" panose="020B0604020202020204" pitchFamily="34" charset="0"/>
            </a:endParaRPr>
          </a:p>
          <a:p>
            <a:pPr marL="514350" indent="-514350">
              <a:buAutoNum type="arabicPeriod"/>
            </a:pPr>
            <a:r>
              <a:rPr lang="en-US" sz="2800" dirty="0">
                <a:solidFill>
                  <a:srgbClr val="0070C0"/>
                </a:solidFill>
                <a:latin typeface="Arial" panose="020B0604020202020204" pitchFamily="34" charset="0"/>
                <a:cs typeface="Arial" panose="020B0604020202020204" pitchFamily="34" charset="0"/>
              </a:rPr>
              <a:t>More anxiety and depression in the general population</a:t>
            </a:r>
          </a:p>
          <a:p>
            <a:pPr marL="514350" indent="-514350">
              <a:buAutoNum type="arabicPeriod"/>
            </a:pPr>
            <a:r>
              <a:rPr lang="en-US" dirty="0">
                <a:solidFill>
                  <a:srgbClr val="0070C0"/>
                </a:solidFill>
                <a:latin typeface="Arial" panose="020B0604020202020204" pitchFamily="34" charset="0"/>
                <a:cs typeface="Arial" panose="020B0604020202020204" pitchFamily="34" charset="0"/>
              </a:rPr>
              <a:t>Worse anxiety and depression in those already carrying those diagnoses pre-covid</a:t>
            </a:r>
          </a:p>
          <a:p>
            <a:pPr marL="514350" indent="-514350">
              <a:buAutoNum type="arabicPeriod"/>
            </a:pPr>
            <a:r>
              <a:rPr lang="en-US" dirty="0">
                <a:solidFill>
                  <a:srgbClr val="0070C0"/>
                </a:solidFill>
                <a:latin typeface="Arial" panose="020B0604020202020204" pitchFamily="34" charset="0"/>
                <a:cs typeface="Arial" panose="020B0604020202020204" pitchFamily="34" charset="0"/>
              </a:rPr>
              <a:t>Can also affect PTSD, OCD and other diagnoses, not just anxiety and depression and the isolation of quarantine can affect even more.</a:t>
            </a:r>
          </a:p>
          <a:p>
            <a:pPr marL="514350" indent="-514350">
              <a:buAutoNum type="arabicPeriod"/>
            </a:pPr>
            <a:r>
              <a:rPr lang="en-US" sz="2800" dirty="0">
                <a:solidFill>
                  <a:srgbClr val="0070C0"/>
                </a:solidFill>
                <a:latin typeface="Arial" panose="020B0604020202020204" pitchFamily="34" charset="0"/>
                <a:cs typeface="Arial" panose="020B0604020202020204" pitchFamily="34" charset="0"/>
              </a:rPr>
              <a:t>Uncertainty </a:t>
            </a:r>
            <a:r>
              <a:rPr lang="en-US" dirty="0">
                <a:solidFill>
                  <a:srgbClr val="0070C0"/>
                </a:solidFill>
                <a:latin typeface="Arial" panose="020B0604020202020204" pitchFamily="34" charset="0"/>
                <a:cs typeface="Arial" panose="020B0604020202020204" pitchFamily="34" charset="0"/>
              </a:rPr>
              <a:t>for both employers and employees is difficult to deal with, especially on a long term basis with constant changes and no real end in sight.</a:t>
            </a:r>
            <a:endParaRPr lang="en-US" sz="2800" dirty="0">
              <a:solidFill>
                <a:srgbClr val="0070C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3FA609E-8EF1-489B-9712-6D9DFCC973AA}"/>
              </a:ext>
            </a:extLst>
          </p:cNvPr>
          <p:cNvSpPr>
            <a:spLocks noGrp="1"/>
          </p:cNvSpPr>
          <p:nvPr>
            <p:ph type="sldNum" sz="quarter" idx="12"/>
          </p:nvPr>
        </p:nvSpPr>
        <p:spPr>
          <a:xfrm>
            <a:off x="8610600" y="6356350"/>
            <a:ext cx="2743200" cy="365125"/>
          </a:xfrm>
        </p:spPr>
        <p:txBody>
          <a:bodyPr/>
          <a:lstStyle/>
          <a:p>
            <a:pPr>
              <a:defRPr/>
            </a:pPr>
            <a:r>
              <a:rPr lang="da-DK" sz="1600" dirty="0"/>
              <a:t>4</a:t>
            </a:r>
          </a:p>
        </p:txBody>
      </p:sp>
    </p:spTree>
    <p:extLst>
      <p:ext uri="{BB962C8B-B14F-4D97-AF65-F5344CB8AC3E}">
        <p14:creationId xmlns:p14="http://schemas.microsoft.com/office/powerpoint/2010/main" val="237958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3C200-12E1-4864-B340-63C23C454178}"/>
              </a:ext>
            </a:extLst>
          </p:cNvPr>
          <p:cNvSpPr>
            <a:spLocks noGrp="1"/>
          </p:cNvSpPr>
          <p:nvPr>
            <p:ph type="title"/>
          </p:nvPr>
        </p:nvSpPr>
        <p:spPr/>
        <p:txBody>
          <a:bodyPr>
            <a:normAutofit/>
          </a:bodyPr>
          <a:lstStyle/>
          <a:p>
            <a:pPr algn="ctr"/>
            <a:r>
              <a:rPr lang="en-US" b="1" dirty="0">
                <a:solidFill>
                  <a:srgbClr val="0070C0"/>
                </a:solidFill>
                <a:latin typeface="Arial" panose="020B0604020202020204" pitchFamily="34" charset="0"/>
                <a:cs typeface="Arial" panose="020B0604020202020204" pitchFamily="34" charset="0"/>
              </a:rPr>
              <a:t>The Legal Battle of the Day in the COVID war: Vaccination Mandates</a:t>
            </a:r>
            <a:endParaRPr lang="en-US" b="1" dirty="0">
              <a:solidFill>
                <a:srgbClr val="0070C0"/>
              </a:solidFill>
            </a:endParaRPr>
          </a:p>
        </p:txBody>
      </p:sp>
      <p:sp>
        <p:nvSpPr>
          <p:cNvPr id="3" name="Content Placeholder 2">
            <a:extLst>
              <a:ext uri="{FF2B5EF4-FFF2-40B4-BE49-F238E27FC236}">
                <a16:creationId xmlns:a16="http://schemas.microsoft.com/office/drawing/2014/main" id="{D79F65D0-BB16-4E43-912D-D78CF6452359}"/>
              </a:ext>
            </a:extLst>
          </p:cNvPr>
          <p:cNvSpPr>
            <a:spLocks noGrp="1"/>
          </p:cNvSpPr>
          <p:nvPr>
            <p:ph idx="1"/>
          </p:nvPr>
        </p:nvSpPr>
        <p:spPr/>
        <p:txBody>
          <a:bodyPr>
            <a:normAutofit fontScale="92500" lnSpcReduction="20000"/>
          </a:bodyPr>
          <a:lstStyle/>
          <a:p>
            <a:pPr marL="0" indent="0">
              <a:buNone/>
            </a:pPr>
            <a:endParaRPr lang="en-US" dirty="0">
              <a:solidFill>
                <a:srgbClr val="0070C0"/>
              </a:solidFill>
              <a:latin typeface="Arial" panose="020B0604020202020204" pitchFamily="34" charset="0"/>
              <a:cs typeface="Arial" panose="020B0604020202020204" pitchFamily="34" charset="0"/>
            </a:endParaRPr>
          </a:p>
          <a:p>
            <a:pPr marL="0" indent="0">
              <a:buNone/>
            </a:pPr>
            <a:r>
              <a:rPr lang="en-US" dirty="0">
                <a:solidFill>
                  <a:srgbClr val="0070C0"/>
                </a:solidFill>
                <a:latin typeface="Arial" panose="020B0604020202020204" pitchFamily="34" charset="0"/>
                <a:cs typeface="Arial" panose="020B0604020202020204" pitchFamily="34" charset="0"/>
              </a:rPr>
              <a:t>The Network for Public Health Law lists available, reported, or pending cases focusing on COVID-19 vaccination mandates at:</a:t>
            </a:r>
          </a:p>
          <a:p>
            <a:pPr marL="0" indent="0">
              <a:buNone/>
            </a:pPr>
            <a:endParaRPr lang="en-US" dirty="0">
              <a:solidFill>
                <a:srgbClr val="0070C0"/>
              </a:solidFill>
              <a:latin typeface="Arial" panose="020B0604020202020204" pitchFamily="34" charset="0"/>
              <a:cs typeface="Arial" panose="020B0604020202020204" pitchFamily="34" charset="0"/>
            </a:endParaRPr>
          </a:p>
          <a:p>
            <a:pPr marL="0" indent="0" algn="ctr">
              <a:buNone/>
            </a:pPr>
            <a:r>
              <a:rPr lang="en-US" dirty="0">
                <a:solidFill>
                  <a:srgbClr val="0070C0"/>
                </a:solidFill>
                <a:latin typeface="Arial" panose="020B0604020202020204" pitchFamily="34" charset="0"/>
                <a:cs typeface="Arial" panose="020B0604020202020204" pitchFamily="34" charset="0"/>
                <a:hlinkClick r:id="rId2"/>
              </a:rPr>
              <a:t>https://www.networkforphl.org/resources/covid-19-vaccination-mandates-recent-cases/</a:t>
            </a:r>
            <a:endParaRPr lang="en-US" dirty="0">
              <a:solidFill>
                <a:srgbClr val="0070C0"/>
              </a:solidFill>
              <a:latin typeface="Arial" panose="020B0604020202020204" pitchFamily="34" charset="0"/>
              <a:cs typeface="Arial" panose="020B0604020202020204" pitchFamily="34" charset="0"/>
            </a:endParaRPr>
          </a:p>
          <a:p>
            <a:pPr marL="0" indent="0" algn="ctr">
              <a:buNone/>
            </a:pPr>
            <a:endParaRPr lang="en-US" dirty="0">
              <a:solidFill>
                <a:srgbClr val="0070C0"/>
              </a:solidFill>
              <a:latin typeface="Arial" panose="020B0604020202020204" pitchFamily="34" charset="0"/>
              <a:cs typeface="Arial" panose="020B0604020202020204" pitchFamily="34" charset="0"/>
            </a:endParaRPr>
          </a:p>
          <a:p>
            <a:pPr marL="0" indent="0">
              <a:buNone/>
            </a:pPr>
            <a:r>
              <a:rPr lang="en-US" dirty="0">
                <a:solidFill>
                  <a:srgbClr val="0070C0"/>
                </a:solidFill>
                <a:latin typeface="Arial" panose="020B0604020202020204" pitchFamily="34" charset="0"/>
                <a:cs typeface="Arial" panose="020B0604020202020204" pitchFamily="34" charset="0"/>
              </a:rPr>
              <a:t>As far as the ultimate outcome, there is strong precedent upholding vaccine mandates going back to 1905, but with the current Supreme Court, the legal support for vaccination mandates may well change. It is a near certainty that eventually a case will be appealed up to the US Supreme Court level.</a:t>
            </a:r>
          </a:p>
        </p:txBody>
      </p:sp>
      <p:sp>
        <p:nvSpPr>
          <p:cNvPr id="4" name="Slide Number Placeholder 3">
            <a:extLst>
              <a:ext uri="{FF2B5EF4-FFF2-40B4-BE49-F238E27FC236}">
                <a16:creationId xmlns:a16="http://schemas.microsoft.com/office/drawing/2014/main" id="{1BA281A7-569B-4B3E-A8DB-EB28B58E2AC2}"/>
              </a:ext>
            </a:extLst>
          </p:cNvPr>
          <p:cNvSpPr>
            <a:spLocks noGrp="1"/>
          </p:cNvSpPr>
          <p:nvPr>
            <p:ph type="sldNum" sz="quarter" idx="12"/>
          </p:nvPr>
        </p:nvSpPr>
        <p:spPr>
          <a:xfrm>
            <a:off x="8610600" y="6356350"/>
            <a:ext cx="2743200" cy="365125"/>
          </a:xfrm>
        </p:spPr>
        <p:txBody>
          <a:bodyPr/>
          <a:lstStyle/>
          <a:p>
            <a:pPr>
              <a:defRPr/>
            </a:pPr>
            <a:r>
              <a:rPr lang="da-DK" sz="1600" dirty="0"/>
              <a:t>5</a:t>
            </a:r>
          </a:p>
        </p:txBody>
      </p:sp>
    </p:spTree>
    <p:extLst>
      <p:ext uri="{BB962C8B-B14F-4D97-AF65-F5344CB8AC3E}">
        <p14:creationId xmlns:p14="http://schemas.microsoft.com/office/powerpoint/2010/main" val="1895758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052EB-99C1-46D4-B02B-B770D9C2C3E6}"/>
              </a:ext>
            </a:extLst>
          </p:cNvPr>
          <p:cNvSpPr>
            <a:spLocks noGrp="1"/>
          </p:cNvSpPr>
          <p:nvPr>
            <p:ph type="title"/>
          </p:nvPr>
        </p:nvSpPr>
        <p:spPr>
          <a:xfrm>
            <a:off x="0" y="0"/>
            <a:ext cx="12192000" cy="2047163"/>
          </a:xfrm>
        </p:spPr>
        <p:txBody>
          <a:bodyPr>
            <a:noAutofit/>
          </a:bodyPr>
          <a:lstStyle/>
          <a:p>
            <a:pPr algn="ctr"/>
            <a:r>
              <a:rPr lang="en-US" b="1" dirty="0">
                <a:solidFill>
                  <a:srgbClr val="0070C0"/>
                </a:solidFill>
                <a:latin typeface="Arial" panose="020B0604020202020204" pitchFamily="34" charset="0"/>
                <a:cs typeface="Arial" panose="020B0604020202020204" pitchFamily="34" charset="0"/>
              </a:rPr>
              <a:t>Vaccination Mandates and Employees with Disabilities</a:t>
            </a:r>
          </a:p>
        </p:txBody>
      </p:sp>
      <p:sp>
        <p:nvSpPr>
          <p:cNvPr id="3" name="Content Placeholder 2">
            <a:extLst>
              <a:ext uri="{FF2B5EF4-FFF2-40B4-BE49-F238E27FC236}">
                <a16:creationId xmlns:a16="http://schemas.microsoft.com/office/drawing/2014/main" id="{B70C5B86-CF7F-4CBD-B327-0E8167C61715}"/>
              </a:ext>
            </a:extLst>
          </p:cNvPr>
          <p:cNvSpPr>
            <a:spLocks noGrp="1"/>
          </p:cNvSpPr>
          <p:nvPr>
            <p:ph idx="1"/>
          </p:nvPr>
        </p:nvSpPr>
        <p:spPr>
          <a:xfrm>
            <a:off x="791570" y="1825624"/>
            <a:ext cx="10562230" cy="5032375"/>
          </a:xfrm>
        </p:spPr>
        <p:txBody>
          <a:bodyPr>
            <a:normAutofit fontScale="92500" lnSpcReduction="20000"/>
          </a:bodyPr>
          <a:lstStyle/>
          <a:p>
            <a:endParaRPr lang="en-US" dirty="0">
              <a:solidFill>
                <a:srgbClr val="0070C0"/>
              </a:solidFill>
              <a:latin typeface="Arial" panose="020B0604020202020204" pitchFamily="34" charset="0"/>
              <a:cs typeface="Arial" panose="020B0604020202020204" pitchFamily="34" charset="0"/>
            </a:endParaRPr>
          </a:p>
          <a:p>
            <a:pPr marL="0" indent="0" algn="ctr">
              <a:spcBef>
                <a:spcPts val="0"/>
              </a:spcBef>
              <a:buNone/>
            </a:pPr>
            <a:r>
              <a:rPr lang="en-US" b="1" dirty="0">
                <a:solidFill>
                  <a:srgbClr val="0070C0"/>
                </a:solidFill>
                <a:latin typeface="Arial" panose="020B0604020202020204" pitchFamily="34" charset="0"/>
                <a:cs typeface="Arial" panose="020B0604020202020204" pitchFamily="34" charset="0"/>
              </a:rPr>
              <a:t>It’s complicated!</a:t>
            </a:r>
          </a:p>
          <a:p>
            <a:endParaRPr lang="en-US" dirty="0">
              <a:solidFill>
                <a:srgbClr val="0070C0"/>
              </a:solidFill>
              <a:latin typeface="Arial" panose="020B0604020202020204" pitchFamily="34" charset="0"/>
              <a:cs typeface="Arial" panose="020B0604020202020204" pitchFamily="34" charset="0"/>
            </a:endParaRPr>
          </a:p>
          <a:p>
            <a:pPr lvl="1">
              <a:spcBef>
                <a:spcPts val="0"/>
              </a:spcBef>
            </a:pPr>
            <a:r>
              <a:rPr lang="en-US" sz="2800" dirty="0">
                <a:solidFill>
                  <a:srgbClr val="0070C0"/>
                </a:solidFill>
                <a:latin typeface="Arial" panose="020B0604020202020204" pitchFamily="34" charset="0"/>
                <a:cs typeface="Arial" panose="020B0604020202020204" pitchFamily="34" charset="0"/>
              </a:rPr>
              <a:t>People with disabilities are often at higher risk of catching COVID-19 and of worse outcomes if they do catch it. But the same ones who are at higher risk are often the ones who are medically unable to be vaccinated.</a:t>
            </a:r>
          </a:p>
          <a:p>
            <a:pPr lvl="1"/>
            <a:endParaRPr lang="en-US" dirty="0">
              <a:solidFill>
                <a:srgbClr val="0070C0"/>
              </a:solidFill>
              <a:latin typeface="Arial" panose="020B0604020202020204" pitchFamily="34" charset="0"/>
              <a:cs typeface="Arial" panose="020B0604020202020204" pitchFamily="34" charset="0"/>
            </a:endParaRPr>
          </a:p>
          <a:p>
            <a:pPr lvl="1"/>
            <a:r>
              <a:rPr lang="en-US" sz="2800" dirty="0">
                <a:solidFill>
                  <a:srgbClr val="0070C0"/>
                </a:solidFill>
                <a:latin typeface="Arial" panose="020B0604020202020204" pitchFamily="34" charset="0"/>
                <a:cs typeface="Arial" panose="020B0604020202020204" pitchFamily="34" charset="0"/>
              </a:rPr>
              <a:t>Testing, work from home, or other alternatives are needed. Vaccination mandates alone will not protect all employees with disabilities even if upheld by the courts, especially not when even the vaccinated are able to contract and spread COVID-19. Milder cases are good for the vaccinated, but less detectable and perhaps even worse for coworkers who cannot be vaccinated and need protection from exposure.</a:t>
            </a:r>
          </a:p>
          <a:p>
            <a:pPr marL="457200" lvl="1" indent="0">
              <a:buNone/>
            </a:pPr>
            <a:endParaRPr lang="en-US" dirty="0">
              <a:solidFill>
                <a:srgbClr val="0070C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D31EA7E-C7F2-4EB6-BE94-29288E68F2B8}"/>
              </a:ext>
            </a:extLst>
          </p:cNvPr>
          <p:cNvSpPr>
            <a:spLocks noGrp="1"/>
          </p:cNvSpPr>
          <p:nvPr>
            <p:ph type="sldNum" sz="quarter" idx="12"/>
          </p:nvPr>
        </p:nvSpPr>
        <p:spPr>
          <a:xfrm>
            <a:off x="8610600" y="6356350"/>
            <a:ext cx="2743200" cy="365125"/>
          </a:xfrm>
        </p:spPr>
        <p:txBody>
          <a:bodyPr/>
          <a:lstStyle/>
          <a:p>
            <a:pPr>
              <a:defRPr/>
            </a:pPr>
            <a:r>
              <a:rPr lang="da-DK" sz="1600" dirty="0"/>
              <a:t>6</a:t>
            </a:r>
          </a:p>
        </p:txBody>
      </p:sp>
    </p:spTree>
    <p:extLst>
      <p:ext uri="{BB962C8B-B14F-4D97-AF65-F5344CB8AC3E}">
        <p14:creationId xmlns:p14="http://schemas.microsoft.com/office/powerpoint/2010/main" val="170133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052EB-99C1-46D4-B02B-B770D9C2C3E6}"/>
              </a:ext>
            </a:extLst>
          </p:cNvPr>
          <p:cNvSpPr>
            <a:spLocks noGrp="1"/>
          </p:cNvSpPr>
          <p:nvPr>
            <p:ph type="title"/>
          </p:nvPr>
        </p:nvSpPr>
        <p:spPr>
          <a:xfrm>
            <a:off x="838200" y="74029"/>
            <a:ext cx="10515600" cy="1325563"/>
          </a:xfrm>
        </p:spPr>
        <p:txBody>
          <a:bodyPr>
            <a:noAutofit/>
          </a:bodyPr>
          <a:lstStyle/>
          <a:p>
            <a:pPr algn="ctr"/>
            <a:r>
              <a:rPr lang="en-US" b="1" dirty="0">
                <a:solidFill>
                  <a:srgbClr val="0070C0"/>
                </a:solidFill>
                <a:latin typeface="Arial" panose="020B0604020202020204" pitchFamily="34" charset="0"/>
                <a:cs typeface="Arial" panose="020B0604020202020204" pitchFamily="34" charset="0"/>
              </a:rPr>
              <a:t>Vaccine Mandates With Testing Alternatives</a:t>
            </a:r>
          </a:p>
        </p:txBody>
      </p:sp>
      <p:sp>
        <p:nvSpPr>
          <p:cNvPr id="3" name="Content Placeholder 2">
            <a:extLst>
              <a:ext uri="{FF2B5EF4-FFF2-40B4-BE49-F238E27FC236}">
                <a16:creationId xmlns:a16="http://schemas.microsoft.com/office/drawing/2014/main" id="{B70C5B86-CF7F-4CBD-B327-0E8167C61715}"/>
              </a:ext>
            </a:extLst>
          </p:cNvPr>
          <p:cNvSpPr>
            <a:spLocks noGrp="1"/>
          </p:cNvSpPr>
          <p:nvPr>
            <p:ph idx="1"/>
          </p:nvPr>
        </p:nvSpPr>
        <p:spPr>
          <a:xfrm>
            <a:off x="177800" y="1399592"/>
            <a:ext cx="11874500" cy="5159828"/>
          </a:xfrm>
        </p:spPr>
        <p:txBody>
          <a:bodyPr>
            <a:normAutofit lnSpcReduction="10000"/>
          </a:bodyPr>
          <a:lstStyle/>
          <a:p>
            <a:pPr marL="0" indent="0">
              <a:buNone/>
            </a:pPr>
            <a:endParaRPr lang="en-US" dirty="0">
              <a:solidFill>
                <a:srgbClr val="0070C0"/>
              </a:solidFill>
              <a:latin typeface="Arial" panose="020B0604020202020204" pitchFamily="34" charset="0"/>
              <a:cs typeface="Arial" panose="020B0604020202020204" pitchFamily="34" charset="0"/>
            </a:endParaRPr>
          </a:p>
          <a:p>
            <a:pPr marL="0" indent="0">
              <a:buNone/>
            </a:pPr>
            <a:r>
              <a:rPr lang="en-US" dirty="0">
                <a:solidFill>
                  <a:srgbClr val="0070C0"/>
                </a:solidFill>
                <a:latin typeface="Arial" panose="020B0604020202020204" pitchFamily="34" charset="0"/>
                <a:cs typeface="Arial" panose="020B0604020202020204" pitchFamily="34" charset="0"/>
              </a:rPr>
              <a:t>Lag time to get test results is problematic.</a:t>
            </a:r>
          </a:p>
          <a:p>
            <a:pPr marL="0" indent="0">
              <a:buNone/>
            </a:pPr>
            <a:endParaRPr lang="en-US" dirty="0">
              <a:solidFill>
                <a:srgbClr val="0070C0"/>
              </a:solidFill>
              <a:latin typeface="Arial" panose="020B0604020202020204" pitchFamily="34" charset="0"/>
              <a:cs typeface="Arial" panose="020B0604020202020204" pitchFamily="34" charset="0"/>
            </a:endParaRPr>
          </a:p>
          <a:p>
            <a:pPr marL="0" indent="0">
              <a:buNone/>
            </a:pPr>
            <a:r>
              <a:rPr lang="en-US" dirty="0">
                <a:solidFill>
                  <a:srgbClr val="0070C0"/>
                </a:solidFill>
                <a:latin typeface="Arial" panose="020B0604020202020204" pitchFamily="34" charset="0"/>
                <a:cs typeface="Arial" panose="020B0604020202020204" pitchFamily="34" charset="0"/>
              </a:rPr>
              <a:t>Lack of resources for those who do test positive to be able to quarantine can be problematic.</a:t>
            </a:r>
          </a:p>
          <a:p>
            <a:pPr marL="0" indent="0">
              <a:buNone/>
            </a:pPr>
            <a:endParaRPr lang="en-US" dirty="0">
              <a:solidFill>
                <a:srgbClr val="0070C0"/>
              </a:solidFill>
              <a:latin typeface="Arial" panose="020B0604020202020204" pitchFamily="34" charset="0"/>
              <a:cs typeface="Arial" panose="020B0604020202020204" pitchFamily="34" charset="0"/>
            </a:endParaRPr>
          </a:p>
          <a:p>
            <a:pPr marL="0" indent="0">
              <a:buNone/>
            </a:pPr>
            <a:r>
              <a:rPr lang="en-US" dirty="0">
                <a:solidFill>
                  <a:srgbClr val="0070C0"/>
                </a:solidFill>
                <a:latin typeface="Arial" panose="020B0604020202020204" pitchFamily="34" charset="0"/>
                <a:cs typeface="Arial" panose="020B0604020202020204" pitchFamily="34" charset="0"/>
              </a:rPr>
              <a:t>Mass testing sites where the unvaccinated who are against vaccines, masks and other precautions are mixed with the immunocompromised and otherwise vulnerable unvaccinated are highly problematic, but the political climate has created a disincentive to be thoughtful about the logistics because it is painted as “anti-vaxxers” who deserve to be exposed vs. “responsible” vaccinated mask wearing citizens.</a:t>
            </a:r>
          </a:p>
        </p:txBody>
      </p:sp>
      <p:sp>
        <p:nvSpPr>
          <p:cNvPr id="4" name="Slide Number Placeholder 3">
            <a:extLst>
              <a:ext uri="{FF2B5EF4-FFF2-40B4-BE49-F238E27FC236}">
                <a16:creationId xmlns:a16="http://schemas.microsoft.com/office/drawing/2014/main" id="{1625FB29-E045-42E0-8565-54DA031A6906}"/>
              </a:ext>
            </a:extLst>
          </p:cNvPr>
          <p:cNvSpPr>
            <a:spLocks noGrp="1"/>
          </p:cNvSpPr>
          <p:nvPr>
            <p:ph type="sldNum" sz="quarter" idx="12"/>
          </p:nvPr>
        </p:nvSpPr>
        <p:spPr>
          <a:xfrm>
            <a:off x="8610600" y="6356350"/>
            <a:ext cx="2743200" cy="365125"/>
          </a:xfrm>
        </p:spPr>
        <p:txBody>
          <a:bodyPr/>
          <a:lstStyle/>
          <a:p>
            <a:pPr>
              <a:defRPr/>
            </a:pPr>
            <a:r>
              <a:rPr lang="da-DK" sz="1600" dirty="0"/>
              <a:t>7</a:t>
            </a:r>
          </a:p>
        </p:txBody>
      </p:sp>
    </p:spTree>
    <p:extLst>
      <p:ext uri="{BB962C8B-B14F-4D97-AF65-F5344CB8AC3E}">
        <p14:creationId xmlns:p14="http://schemas.microsoft.com/office/powerpoint/2010/main" val="275699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052EB-99C1-46D4-B02B-B770D9C2C3E6}"/>
              </a:ext>
            </a:extLst>
          </p:cNvPr>
          <p:cNvSpPr>
            <a:spLocks noGrp="1"/>
          </p:cNvSpPr>
          <p:nvPr>
            <p:ph type="title"/>
          </p:nvPr>
        </p:nvSpPr>
        <p:spPr/>
        <p:txBody>
          <a:bodyPr>
            <a:noAutofit/>
          </a:bodyPr>
          <a:lstStyle/>
          <a:p>
            <a:pPr algn="ctr"/>
            <a:r>
              <a:rPr lang="en-US" b="1" dirty="0">
                <a:solidFill>
                  <a:srgbClr val="0070C0"/>
                </a:solidFill>
                <a:latin typeface="Arial" panose="020B0604020202020204" pitchFamily="34" charset="0"/>
                <a:cs typeface="Arial" panose="020B0604020202020204" pitchFamily="34" charset="0"/>
              </a:rPr>
              <a:t>The Depressing Summary</a:t>
            </a:r>
          </a:p>
        </p:txBody>
      </p:sp>
      <p:sp>
        <p:nvSpPr>
          <p:cNvPr id="3" name="Content Placeholder 2">
            <a:extLst>
              <a:ext uri="{FF2B5EF4-FFF2-40B4-BE49-F238E27FC236}">
                <a16:creationId xmlns:a16="http://schemas.microsoft.com/office/drawing/2014/main" id="{B70C5B86-CF7F-4CBD-B327-0E8167C61715}"/>
              </a:ext>
            </a:extLst>
          </p:cNvPr>
          <p:cNvSpPr>
            <a:spLocks noGrp="1"/>
          </p:cNvSpPr>
          <p:nvPr>
            <p:ph idx="1"/>
          </p:nvPr>
        </p:nvSpPr>
        <p:spPr>
          <a:xfrm>
            <a:off x="0" y="1399592"/>
            <a:ext cx="12192000" cy="5159828"/>
          </a:xfrm>
        </p:spPr>
        <p:txBody>
          <a:bodyPr>
            <a:normAutofit/>
          </a:bodyPr>
          <a:lstStyle/>
          <a:p>
            <a:endParaRPr lang="en-US" dirty="0">
              <a:solidFill>
                <a:srgbClr val="0070C0"/>
              </a:solidFill>
              <a:latin typeface="Arial" panose="020B0604020202020204" pitchFamily="34" charset="0"/>
              <a:cs typeface="Arial" panose="020B0604020202020204" pitchFamily="34" charset="0"/>
            </a:endParaRPr>
          </a:p>
          <a:p>
            <a:r>
              <a:rPr lang="en-US" dirty="0">
                <a:solidFill>
                  <a:srgbClr val="0070C0"/>
                </a:solidFill>
                <a:latin typeface="Arial" panose="020B0604020202020204" pitchFamily="34" charset="0"/>
                <a:cs typeface="Arial" panose="020B0604020202020204" pitchFamily="34" charset="0"/>
              </a:rPr>
              <a:t>Vaccination mandates? It’s complicated for people with disabilities</a:t>
            </a:r>
          </a:p>
          <a:p>
            <a:r>
              <a:rPr lang="en-US" dirty="0">
                <a:solidFill>
                  <a:srgbClr val="0070C0"/>
                </a:solidFill>
                <a:latin typeface="Arial" panose="020B0604020202020204" pitchFamily="34" charset="0"/>
                <a:cs typeface="Arial" panose="020B0604020202020204" pitchFamily="34" charset="0"/>
              </a:rPr>
              <a:t>Mask mandates? Not as complicated but still complicated for people with disabilities.</a:t>
            </a:r>
          </a:p>
          <a:p>
            <a:r>
              <a:rPr lang="en-US" dirty="0">
                <a:solidFill>
                  <a:srgbClr val="0070C0"/>
                </a:solidFill>
                <a:latin typeface="Arial" panose="020B0604020202020204" pitchFamily="34" charset="0"/>
                <a:cs typeface="Arial" panose="020B0604020202020204" pitchFamily="34" charset="0"/>
              </a:rPr>
              <a:t>Testing mandates for the unvaccinated? It’s complicated for those with disabilities</a:t>
            </a:r>
          </a:p>
          <a:p>
            <a:r>
              <a:rPr lang="en-US" dirty="0">
                <a:solidFill>
                  <a:srgbClr val="0070C0"/>
                </a:solidFill>
                <a:latin typeface="Arial" panose="020B0604020202020204" pitchFamily="34" charset="0"/>
                <a:cs typeface="Arial" panose="020B0604020202020204" pitchFamily="34" charset="0"/>
              </a:rPr>
              <a:t>Political climate? Very difficult for people with disabilities.</a:t>
            </a:r>
          </a:p>
          <a:p>
            <a:r>
              <a:rPr lang="en-US" dirty="0">
                <a:solidFill>
                  <a:srgbClr val="0070C0"/>
                </a:solidFill>
                <a:latin typeface="Arial" panose="020B0604020202020204" pitchFamily="34" charset="0"/>
                <a:cs typeface="Arial" panose="020B0604020202020204" pitchFamily="34" charset="0"/>
              </a:rPr>
              <a:t>DEI not including and even being weaponized against people with disabilities? It’s happening and it shouldn’t be.</a:t>
            </a:r>
          </a:p>
        </p:txBody>
      </p:sp>
      <p:sp>
        <p:nvSpPr>
          <p:cNvPr id="4" name="Slide Number Placeholder 3">
            <a:extLst>
              <a:ext uri="{FF2B5EF4-FFF2-40B4-BE49-F238E27FC236}">
                <a16:creationId xmlns:a16="http://schemas.microsoft.com/office/drawing/2014/main" id="{FB7B4334-F808-4B70-A7F0-A74378C43DEF}"/>
              </a:ext>
            </a:extLst>
          </p:cNvPr>
          <p:cNvSpPr>
            <a:spLocks noGrp="1"/>
          </p:cNvSpPr>
          <p:nvPr>
            <p:ph type="sldNum" sz="quarter" idx="12"/>
          </p:nvPr>
        </p:nvSpPr>
        <p:spPr>
          <a:xfrm>
            <a:off x="8610600" y="6356350"/>
            <a:ext cx="2743200" cy="365125"/>
          </a:xfrm>
        </p:spPr>
        <p:txBody>
          <a:bodyPr/>
          <a:lstStyle/>
          <a:p>
            <a:pPr>
              <a:defRPr/>
            </a:pPr>
            <a:r>
              <a:rPr lang="da-DK" sz="1600" dirty="0"/>
              <a:t>8</a:t>
            </a:r>
          </a:p>
        </p:txBody>
      </p:sp>
    </p:spTree>
    <p:extLst>
      <p:ext uri="{BB962C8B-B14F-4D97-AF65-F5344CB8AC3E}">
        <p14:creationId xmlns:p14="http://schemas.microsoft.com/office/powerpoint/2010/main" val="2110199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21C05-3474-4340-8EAE-D1189FBE3047}"/>
              </a:ext>
            </a:extLst>
          </p:cNvPr>
          <p:cNvSpPr>
            <a:spLocks noGrp="1"/>
          </p:cNvSpPr>
          <p:nvPr>
            <p:ph type="title"/>
          </p:nvPr>
        </p:nvSpPr>
        <p:spPr>
          <a:xfrm>
            <a:off x="0" y="205273"/>
            <a:ext cx="12192000" cy="1485416"/>
          </a:xfrm>
        </p:spPr>
        <p:txBody>
          <a:bodyPr>
            <a:noAutofit/>
          </a:bodyPr>
          <a:lstStyle/>
          <a:p>
            <a:pPr algn="ctr"/>
            <a:r>
              <a:rPr lang="en-US" b="1" dirty="0">
                <a:solidFill>
                  <a:srgbClr val="0070C0"/>
                </a:solidFill>
                <a:latin typeface="Arial" panose="020B0604020202020204" pitchFamily="34" charset="0"/>
                <a:cs typeface="Arial" panose="020B0604020202020204" pitchFamily="34" charset="0"/>
              </a:rPr>
              <a:t>The Hopeful Summary</a:t>
            </a:r>
          </a:p>
        </p:txBody>
      </p:sp>
      <p:sp>
        <p:nvSpPr>
          <p:cNvPr id="3" name="Content Placeholder 2">
            <a:extLst>
              <a:ext uri="{FF2B5EF4-FFF2-40B4-BE49-F238E27FC236}">
                <a16:creationId xmlns:a16="http://schemas.microsoft.com/office/drawing/2014/main" id="{040F7817-94FA-4213-A969-A28C91F3AE1A}"/>
              </a:ext>
            </a:extLst>
          </p:cNvPr>
          <p:cNvSpPr>
            <a:spLocks noGrp="1"/>
          </p:cNvSpPr>
          <p:nvPr>
            <p:ph idx="1"/>
          </p:nvPr>
        </p:nvSpPr>
        <p:spPr>
          <a:xfrm>
            <a:off x="-1" y="1471749"/>
            <a:ext cx="12122331" cy="4884601"/>
          </a:xfrm>
        </p:spPr>
        <p:txBody>
          <a:bodyPr>
            <a:normAutofit fontScale="25000" lnSpcReduction="20000"/>
          </a:bodyPr>
          <a:lstStyle/>
          <a:p>
            <a:pPr marL="0" indent="0">
              <a:buNone/>
            </a:pPr>
            <a:endParaRPr lang="en-US" dirty="0">
              <a:solidFill>
                <a:srgbClr val="0070C0"/>
              </a:solidFill>
              <a:latin typeface="Arial" panose="020B0604020202020204" pitchFamily="34" charset="0"/>
              <a:cs typeface="Arial" panose="020B0604020202020204" pitchFamily="34" charset="0"/>
            </a:endParaRPr>
          </a:p>
          <a:p>
            <a:pPr marL="914400" indent="-400050">
              <a:lnSpc>
                <a:spcPct val="100000"/>
              </a:lnSpc>
              <a:buFont typeface="+mj-lt"/>
              <a:buAutoNum type="arabicPeriod"/>
            </a:pPr>
            <a:r>
              <a:rPr lang="en-US" sz="9600" dirty="0">
                <a:solidFill>
                  <a:srgbClr val="0070C0"/>
                </a:solidFill>
                <a:latin typeface="Arial" panose="020B0604020202020204" pitchFamily="34" charset="0"/>
                <a:cs typeface="Arial" panose="020B0604020202020204" pitchFamily="34" charset="0"/>
              </a:rPr>
              <a:t>Voluntary vaccination/masking/testing is not the same legally as mandatory and mandatory vaccination is still legal for the most part. Try to get as many employees vaccinated as possible with both carrots and sticks.</a:t>
            </a:r>
          </a:p>
          <a:p>
            <a:pPr marL="914400" indent="-400050">
              <a:lnSpc>
                <a:spcPct val="100000"/>
              </a:lnSpc>
              <a:buFont typeface="+mj-lt"/>
              <a:buAutoNum type="arabicPeriod"/>
            </a:pPr>
            <a:r>
              <a:rPr lang="en-US" sz="9600" dirty="0">
                <a:solidFill>
                  <a:srgbClr val="0070C0"/>
                </a:solidFill>
                <a:latin typeface="Arial" panose="020B0604020202020204" pitchFamily="34" charset="0"/>
                <a:cs typeface="Arial" panose="020B0604020202020204" pitchFamily="34" charset="0"/>
              </a:rPr>
              <a:t>Reasonable accommodations under the ADA and state laws can provide work accommodations for those with disabilities.</a:t>
            </a:r>
          </a:p>
          <a:p>
            <a:pPr marL="914400" indent="-400050">
              <a:lnSpc>
                <a:spcPct val="100000"/>
              </a:lnSpc>
              <a:buFont typeface="+mj-lt"/>
              <a:buAutoNum type="arabicPeriod"/>
            </a:pPr>
            <a:r>
              <a:rPr lang="en-US" sz="9600" dirty="0">
                <a:solidFill>
                  <a:srgbClr val="0070C0"/>
                </a:solidFill>
                <a:latin typeface="Arial" panose="020B0604020202020204" pitchFamily="34" charset="0"/>
                <a:cs typeface="Arial" panose="020B0604020202020204" pitchFamily="34" charset="0"/>
              </a:rPr>
              <a:t>Employment attorneys who advise employers may tend to give advice based on the minimum legal requirements, but you are the client. You can direct them to advise you on how to best to retain and keep your employees with disabilities safe as a commitment to accessibility above cost savings.</a:t>
            </a:r>
          </a:p>
          <a:p>
            <a:pPr marL="914400" indent="-400050">
              <a:lnSpc>
                <a:spcPct val="100000"/>
              </a:lnSpc>
              <a:buFont typeface="+mj-lt"/>
              <a:buAutoNum type="arabicPeriod"/>
            </a:pPr>
            <a:r>
              <a:rPr lang="en-US" sz="9600" dirty="0">
                <a:solidFill>
                  <a:srgbClr val="0070C0"/>
                </a:solidFill>
                <a:latin typeface="Arial" panose="020B0604020202020204" pitchFamily="34" charset="0"/>
                <a:cs typeface="Arial" panose="020B0604020202020204" pitchFamily="34" charset="0"/>
              </a:rPr>
              <a:t>Remember that going above what is currently legally required can actually be cost saving. As CA employee vs. independent contractor wars have shown, legal minimum requirements based on the legal analysis of today can be just another name for class action defendant of tomorrow.</a:t>
            </a:r>
          </a:p>
          <a:p>
            <a:pPr marL="0" indent="0">
              <a:buNone/>
            </a:pPr>
            <a:endParaRPr lang="en-US" dirty="0">
              <a:solidFill>
                <a:srgbClr val="0070C0"/>
              </a:solidFill>
              <a:latin typeface="Arial" panose="020B0604020202020204" pitchFamily="34" charset="0"/>
              <a:cs typeface="Arial" panose="020B0604020202020204" pitchFamily="34" charset="0"/>
            </a:endParaRPr>
          </a:p>
          <a:p>
            <a:pPr marL="0" indent="0">
              <a:buNone/>
            </a:pPr>
            <a:endParaRPr lang="en-US" dirty="0">
              <a:solidFill>
                <a:srgbClr val="0070C0"/>
              </a:solidFill>
              <a:latin typeface="Arial" panose="020B0604020202020204" pitchFamily="34" charset="0"/>
              <a:cs typeface="Arial" panose="020B0604020202020204" pitchFamily="34" charset="0"/>
            </a:endParaRPr>
          </a:p>
          <a:p>
            <a:pPr marL="0" indent="0">
              <a:buNone/>
            </a:pPr>
            <a:r>
              <a:rPr lang="en-US" dirty="0">
                <a:solidFill>
                  <a:srgbClr val="0070C0"/>
                </a:solidFill>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8A18B3CC-E949-4FE0-BE75-FBDFC46F85A5}"/>
              </a:ext>
            </a:extLst>
          </p:cNvPr>
          <p:cNvSpPr>
            <a:spLocks noGrp="1"/>
          </p:cNvSpPr>
          <p:nvPr>
            <p:ph type="sldNum" sz="quarter" idx="12"/>
          </p:nvPr>
        </p:nvSpPr>
        <p:spPr>
          <a:xfrm>
            <a:off x="8610600" y="6356350"/>
            <a:ext cx="2743200" cy="365125"/>
          </a:xfrm>
        </p:spPr>
        <p:txBody>
          <a:bodyPr/>
          <a:lstStyle/>
          <a:p>
            <a:pPr>
              <a:defRPr/>
            </a:pPr>
            <a:r>
              <a:rPr lang="da-DK" sz="1600" dirty="0"/>
              <a:t>9</a:t>
            </a:r>
          </a:p>
        </p:txBody>
      </p:sp>
    </p:spTree>
    <p:extLst>
      <p:ext uri="{BB962C8B-B14F-4D97-AF65-F5344CB8AC3E}">
        <p14:creationId xmlns:p14="http://schemas.microsoft.com/office/powerpoint/2010/main" val="1667667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4722F8692DE354B9BBDCF092BDE5659" ma:contentTypeVersion="11" ma:contentTypeDescription="Create a new document." ma:contentTypeScope="" ma:versionID="51a59454b9adbc86bbe476ffbb999e5d">
  <xsd:schema xmlns:xsd="http://www.w3.org/2001/XMLSchema" xmlns:xs="http://www.w3.org/2001/XMLSchema" xmlns:p="http://schemas.microsoft.com/office/2006/metadata/properties" xmlns:ns3="2e1eb4e7-034d-4998-a0f4-63b91aff2615" xmlns:ns4="5cb4210d-632c-4759-93b0-9dfc26737b97" targetNamespace="http://schemas.microsoft.com/office/2006/metadata/properties" ma:root="true" ma:fieldsID="33b533dc2a7b3a4c24cfb9aec0ab9017" ns3:_="" ns4:_="">
    <xsd:import namespace="2e1eb4e7-034d-4998-a0f4-63b91aff2615"/>
    <xsd:import namespace="5cb4210d-632c-4759-93b0-9dfc26737b9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1eb4e7-034d-4998-a0f4-63b91aff26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b4210d-632c-4759-93b0-9dfc26737b9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DCA2E2D-F012-4C22-AAAB-4C04EBDDEBC7}">
  <ds:schemaRefs>
    <ds:schemaRef ds:uri="http://schemas.microsoft.com/sharepoint/v3/contenttype/forms"/>
  </ds:schemaRefs>
</ds:datastoreItem>
</file>

<file path=customXml/itemProps2.xml><?xml version="1.0" encoding="utf-8"?>
<ds:datastoreItem xmlns:ds="http://schemas.openxmlformats.org/officeDocument/2006/customXml" ds:itemID="{B880D276-2032-47F7-B14D-5BD5B97FC1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1eb4e7-034d-4998-a0f4-63b91aff2615"/>
    <ds:schemaRef ds:uri="5cb4210d-632c-4759-93b0-9dfc26737b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BDA9FA-1C24-4194-A34B-A580E44417EC}">
  <ds:schemaRef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5cb4210d-632c-4759-93b0-9dfc26737b97"/>
    <ds:schemaRef ds:uri="http://schemas.microsoft.com/office/2006/metadata/properties"/>
    <ds:schemaRef ds:uri="http://www.w3.org/XML/1998/namespace"/>
    <ds:schemaRef ds:uri="2e1eb4e7-034d-4998-a0f4-63b91aff2615"/>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3839</TotalTime>
  <Words>799</Words>
  <Application>Microsoft Office PowerPoint</Application>
  <PresentationFormat>Widescreen</PresentationFormat>
  <Paragraphs>70</Paragraphs>
  <Slides>10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Arial</vt:lpstr>
      <vt:lpstr>Calibri</vt:lpstr>
      <vt:lpstr>Calibri Light</vt:lpstr>
      <vt:lpstr>Verdana</vt:lpstr>
      <vt:lpstr>Wingdings</vt:lpstr>
      <vt:lpstr>Office Theme</vt:lpstr>
      <vt:lpstr>   COVID: Moving faster than the speed of lawsuits  Paula Tobler, Supervising Attorney, Disability Rights California </vt:lpstr>
      <vt:lpstr>DRC Mission and Vision</vt:lpstr>
      <vt:lpstr>COVID: Moving faster than the speed of lawsuits</vt:lpstr>
      <vt:lpstr>COVID: It’s not just a problem for the infected and immunosuppressed</vt:lpstr>
      <vt:lpstr>The Legal Battle of the Day in the COVID war: Vaccination Mandates</vt:lpstr>
      <vt:lpstr>Vaccination Mandates and Employees with Disabilities</vt:lpstr>
      <vt:lpstr>Vaccine Mandates With Testing Alternatives</vt:lpstr>
      <vt:lpstr>The Depressing Summary</vt:lpstr>
      <vt:lpstr>The Hopeful Summary</vt:lpstr>
      <vt:lpstr>Questions? Comments? Collaborations?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Reasonable Accommodations</dc:title>
  <dc:creator>Paula Tobler</dc:creator>
  <cp:lastModifiedBy>Paula Tobler</cp:lastModifiedBy>
  <cp:revision>85</cp:revision>
  <dcterms:created xsi:type="dcterms:W3CDTF">2020-10-12T03:39:47Z</dcterms:created>
  <dcterms:modified xsi:type="dcterms:W3CDTF">2021-10-14T16:06:37Z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0x01010004722F8692DE354B9BBDCF092BDE5659</vt:lpwstr>
  </property>
  <property fmtid="{D5CDD505-2E9C-101B-9397-08002B2CF9AE}" pid="3" name="_NewReviewCycle">
    <vt:lpwstr/>
  </property>
</Properties>
</file>