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2" r:id="rId4"/>
  </p:sldMasterIdLst>
  <p:notesMasterIdLst>
    <p:notesMasterId r:id="rId35"/>
  </p:notesMasterIdLst>
  <p:sldIdLst>
    <p:sldId id="337" r:id="rId5"/>
    <p:sldId id="426" r:id="rId6"/>
    <p:sldId id="352" r:id="rId7"/>
    <p:sldId id="350" r:id="rId8"/>
    <p:sldId id="356" r:id="rId9"/>
    <p:sldId id="417" r:id="rId10"/>
    <p:sldId id="432" r:id="rId11"/>
    <p:sldId id="427" r:id="rId12"/>
    <p:sldId id="433" r:id="rId13"/>
    <p:sldId id="447" r:id="rId14"/>
    <p:sldId id="428" r:id="rId15"/>
    <p:sldId id="443" r:id="rId16"/>
    <p:sldId id="435" r:id="rId17"/>
    <p:sldId id="436" r:id="rId18"/>
    <p:sldId id="437" r:id="rId19"/>
    <p:sldId id="429" r:id="rId20"/>
    <p:sldId id="424" r:id="rId21"/>
    <p:sldId id="438" r:id="rId22"/>
    <p:sldId id="441" r:id="rId23"/>
    <p:sldId id="430" r:id="rId24"/>
    <p:sldId id="425" r:id="rId25"/>
    <p:sldId id="442" r:id="rId26"/>
    <p:sldId id="431" r:id="rId27"/>
    <p:sldId id="418" r:id="rId28"/>
    <p:sldId id="444" r:id="rId29"/>
    <p:sldId id="445" r:id="rId30"/>
    <p:sldId id="440" r:id="rId31"/>
    <p:sldId id="363" r:id="rId32"/>
    <p:sldId id="446" r:id="rId33"/>
    <p:sldId id="414" r:id="rId34"/>
  </p:sldIdLst>
  <p:sldSz cx="12192000" cy="6858000"/>
  <p:notesSz cx="6858000" cy="9144000"/>
  <p:embeddedFontLst>
    <p:embeddedFont>
      <p:font typeface="Calibri" panose="020F0502020204030204" pitchFamily="34" charset="0"/>
      <p:regular r:id="rId36"/>
      <p:bold r:id="rId37"/>
      <p:italic r:id="rId38"/>
      <p:boldItalic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sh Christianson" initials="JC" lastIdx="1" clrIdx="0">
    <p:extLst>
      <p:ext uri="{19B8F6BF-5375-455C-9EA6-DF929625EA0E}">
        <p15:presenceInfo xmlns:p15="http://schemas.microsoft.com/office/powerpoint/2012/main" userId="S::josh.christianson@wheelhousegroup.com::9c03672b-a9f3-4315-8b6c-a77b0f736c44" providerId="AD"/>
      </p:ext>
    </p:extLst>
  </p:cmAuthor>
  <p:cmAuthor id="2" name="Corinne Weible" initials="CW" lastIdx="7" clrIdx="1">
    <p:extLst>
      <p:ext uri="{19B8F6BF-5375-455C-9EA6-DF929625EA0E}">
        <p15:presenceInfo xmlns:p15="http://schemas.microsoft.com/office/powerpoint/2012/main" userId="S::corinne.weible@wheelhousegroup.com::fb6d0dca-9758-4cf6-b1bd-ea0f7731abcb" providerId="AD"/>
      </p:ext>
    </p:extLst>
  </p:cmAuthor>
  <p:cmAuthor id="3" name="Devin Boyle" initials="DB" lastIdx="8" clrIdx="2">
    <p:extLst>
      <p:ext uri="{19B8F6BF-5375-455C-9EA6-DF929625EA0E}">
        <p15:presenceInfo xmlns:p15="http://schemas.microsoft.com/office/powerpoint/2012/main" userId="S::devin.boyle@wheelhousegroup.com::928e438f-64dd-463b-88aa-207ec84d6f75" providerId="AD"/>
      </p:ext>
    </p:extLst>
  </p:cmAuthor>
  <p:cmAuthor id="4" name="Microsoft Office User" initials="MOU" lastIdx="2" clrIdx="3">
    <p:extLst>
      <p:ext uri="{19B8F6BF-5375-455C-9EA6-DF929625EA0E}">
        <p15:presenceInfo xmlns:p15="http://schemas.microsoft.com/office/powerpoint/2012/main" userId="Microsoft Office User" providerId="None"/>
      </p:ext>
    </p:extLst>
  </p:cmAuthor>
  <p:cmAuthor id="5" name="Bill Curtis-Davidson" initials="BCD" lastIdx="4" clrIdx="4">
    <p:extLst>
      <p:ext uri="{19B8F6BF-5375-455C-9EA6-DF929625EA0E}">
        <p15:presenceInfo xmlns:p15="http://schemas.microsoft.com/office/powerpoint/2012/main" userId="S::bill.curtis-davidson@wheelhousegroup.com::0dffdb4d-7c08-4c5d-ae97-d558c0c1f01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475A1"/>
    <a:srgbClr val="E6762F"/>
    <a:srgbClr val="0073A7"/>
    <a:srgbClr val="1575A0"/>
    <a:srgbClr val="58595B"/>
    <a:srgbClr val="DBFAFF"/>
    <a:srgbClr val="C4F0F9"/>
    <a:srgbClr val="6A63AB"/>
    <a:srgbClr val="659A40"/>
    <a:srgbClr val="1574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2715124-1AA3-7041-B6F0-3CD2611A7124}" v="5009" dt="2021-09-15T21:47:05.247"/>
    <p1510:client id="{658EA832-2A8E-48E9-A092-01753811B887}" v="85" dt="2021-09-15T17:05:54.55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59"/>
    <p:restoredTop sz="91479"/>
  </p:normalViewPr>
  <p:slideViewPr>
    <p:cSldViewPr snapToGrid="0" snapToObjects="1" showGuides="1">
      <p:cViewPr varScale="1">
        <p:scale>
          <a:sx n="108" d="100"/>
          <a:sy n="108" d="100"/>
        </p:scale>
        <p:origin x="44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4.fntdata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2.fntdata"/><Relationship Id="rId40" Type="http://schemas.openxmlformats.org/officeDocument/2006/relationships/commentAuthors" Target="commentAuthors.xml"/><Relationship Id="rId45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1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font" Target="fonts/font3.fntdata"/><Relationship Id="rId20" Type="http://schemas.openxmlformats.org/officeDocument/2006/relationships/slide" Target="slides/slide16.xml"/><Relationship Id="rId4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573920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>
              <a:spcBef>
                <a:spcPts val="0"/>
              </a:spcBef>
              <a:spcAft>
                <a:spcPts val="10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600"/>
              <a:t>PEAT is funded by the U.S. Department of Labor’s </a:t>
            </a:r>
            <a:br>
              <a:rPr lang="en-US" sz="2600"/>
            </a:br>
            <a:r>
              <a:rPr lang="en-US" sz="2600"/>
              <a:t>Office of Disability Employment Policy (ODEP)</a:t>
            </a:r>
          </a:p>
          <a:p>
            <a:pPr lvl="1">
              <a:spcBef>
                <a:spcPts val="0"/>
              </a:spcBef>
              <a:spcAft>
                <a:spcPts val="10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600"/>
              <a:t>We foster collaborations that make emerging technologies accessible. To support workplaces in using inclusive technologies that engage the skills of employees with disabilities. To build a future that works.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850999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/>
              <a:t>Extended Reality (XR) and immersive technologies are poised to reshape how businesses work.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/>
              <a:t>XR is being used to engage employees / customers in new ways, improve job training, and enhance hybrid workplace collaboration.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/>
              <a:t>Organizations that prioritize accessibility in XR technologies they adopt can gain a competitive edge in a tight labor market.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/>
              <a:t>A growing community is working to help ensure XR technologies are “born accessible” so people with disabilities can fully participate.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/>
              <a:t>Organizations should get involved to shape this brave new world!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627368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930784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18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169183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722450" y="283780"/>
            <a:ext cx="10515600" cy="1140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4200" b="1">
                <a:solidFill>
                  <a:srgbClr val="1675A0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body" idx="1"/>
          </p:nvPr>
        </p:nvSpPr>
        <p:spPr>
          <a:xfrm>
            <a:off x="722450" y="1608083"/>
            <a:ext cx="10515600" cy="4568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Char char="•"/>
              <a:defRPr>
                <a:solidFill>
                  <a:schemeClr val="tx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ldNum" idx="12"/>
          </p:nvPr>
        </p:nvSpPr>
        <p:spPr>
          <a:xfrm>
            <a:off x="2794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b="0" i="0">
                <a:solidFill>
                  <a:schemeClr val="tx1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7B1EFB7-50EA-274C-83C1-2335408A64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56486" y="235612"/>
            <a:ext cx="2110829" cy="9252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5719713-5811-EE4A-BF0E-D513CF2B00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38" r="1438"/>
          <a:stretch/>
        </p:blipFill>
        <p:spPr>
          <a:xfrm>
            <a:off x="1" y="2934256"/>
            <a:ext cx="3854361" cy="396849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 preserve="1">
  <p:cSld name="Title and Content - colored background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A1C87FA-F1C0-8841-B1A6-6E433E0B95B4}"/>
              </a:ext>
            </a:extLst>
          </p:cNvPr>
          <p:cNvSpPr/>
          <p:nvPr userDrawn="1"/>
        </p:nvSpPr>
        <p:spPr>
          <a:xfrm>
            <a:off x="0" y="1424724"/>
            <a:ext cx="12192000" cy="5433276"/>
          </a:xfrm>
          <a:prstGeom prst="rect">
            <a:avLst/>
          </a:prstGeom>
          <a:solidFill>
            <a:srgbClr val="1675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734025" y="283780"/>
            <a:ext cx="10515600" cy="1140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4200" b="1">
                <a:solidFill>
                  <a:srgbClr val="1675A0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body" idx="1"/>
          </p:nvPr>
        </p:nvSpPr>
        <p:spPr>
          <a:xfrm>
            <a:off x="734025" y="1608083"/>
            <a:ext cx="10515600" cy="4568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SzPct val="100000"/>
              <a:buChar char="•"/>
              <a:defRPr>
                <a:solidFill>
                  <a:schemeClr val="bg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ldNum" idx="12"/>
          </p:nvPr>
        </p:nvSpPr>
        <p:spPr>
          <a:xfrm>
            <a:off x="2794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b="0" i="0">
                <a:solidFill>
                  <a:schemeClr val="bg1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5719713-5811-EE4A-BF0E-D513CF2B00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38" r="1438"/>
          <a:stretch/>
        </p:blipFill>
        <p:spPr>
          <a:xfrm>
            <a:off x="1" y="2934256"/>
            <a:ext cx="3854361" cy="39684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00D77E4-7322-AE44-9234-21E99447F31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56486" y="235612"/>
            <a:ext cx="2110829" cy="925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7954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rgbClr val="1675A0"/>
        </a:solidFill>
        <a:effectLst/>
      </p:bgPr>
    </p:bg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5600" b="1">
                <a:solidFill>
                  <a:schemeClr val="bg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chemeClr val="bg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26;p3">
            <a:extLst>
              <a:ext uri="{FF2B5EF4-FFF2-40B4-BE49-F238E27FC236}">
                <a16:creationId xmlns:a16="http://schemas.microsoft.com/office/drawing/2014/main" id="{0332D521-0BF9-0F46-9E4B-E5C968BB3FA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2794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b="0" i="0">
                <a:solidFill>
                  <a:schemeClr val="bg1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12EC40D-F3AE-1D48-B3FC-45DF15C041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alphaModFix amt="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604" b="10279"/>
          <a:stretch/>
        </p:blipFill>
        <p:spPr>
          <a:xfrm>
            <a:off x="1" y="1491916"/>
            <a:ext cx="4343400" cy="53660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1FE19B1-0611-584B-9DF8-EC50F390B1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370100" y="5587416"/>
            <a:ext cx="2595800" cy="98970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 txBox="1">
            <a:spLocks noGrp="1"/>
          </p:cNvSpPr>
          <p:nvPr>
            <p:ph type="title"/>
          </p:nvPr>
        </p:nvSpPr>
        <p:spPr>
          <a:xfrm>
            <a:off x="734025" y="365126"/>
            <a:ext cx="10515600" cy="1116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4200" b="1">
                <a:solidFill>
                  <a:srgbClr val="1675A0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body" idx="1"/>
          </p:nvPr>
        </p:nvSpPr>
        <p:spPr>
          <a:xfrm>
            <a:off x="734025" y="1625933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body" idx="2"/>
          </p:nvPr>
        </p:nvSpPr>
        <p:spPr>
          <a:xfrm>
            <a:off x="6068025" y="1625933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" name="Google Shape;26;p3">
            <a:extLst>
              <a:ext uri="{FF2B5EF4-FFF2-40B4-BE49-F238E27FC236}">
                <a16:creationId xmlns:a16="http://schemas.microsoft.com/office/drawing/2014/main" id="{7CFE12AD-67AF-D046-9458-8AD8CC5B4285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2794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b="0" i="0"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6A60A2B-25FB-5F49-A206-C844726FC0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38" r="1438"/>
          <a:stretch/>
        </p:blipFill>
        <p:spPr>
          <a:xfrm>
            <a:off x="0" y="2934256"/>
            <a:ext cx="3856382" cy="39705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369882D-F773-004C-A74F-13CBD6110C4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56486" y="235612"/>
            <a:ext cx="2110829" cy="92524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7322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72245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722450" y="1813902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26;p3">
            <a:extLst>
              <a:ext uri="{FF2B5EF4-FFF2-40B4-BE49-F238E27FC236}">
                <a16:creationId xmlns:a16="http://schemas.microsoft.com/office/drawing/2014/main" id="{1350A5CE-4F8F-AA4A-933B-6012D8D9D307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2794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3" r:id="rId2"/>
    <p:sldLayoutId id="2147483650" r:id="rId3"/>
    <p:sldLayoutId id="2147483651" r:id="rId4"/>
    <p:sldLayoutId id="2147483652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4200" b="1" i="0" u="none" strike="noStrike" cap="none">
          <a:solidFill>
            <a:srgbClr val="0073A7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ture.com/articles/s41562-021-01196-4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doi.org/10.1038/s41562-021-01196-4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peatworks.org/digital-accessibility-toolkits/telework-and-accessibility/" TargetMode="External"/><Relationship Id="rId2" Type="http://schemas.openxmlformats.org/officeDocument/2006/relationships/hyperlink" Target="https://www.mckinsey.com/business-functions/strategy-and-corporate-finance/our-insights/how-covid-19-has-pushed-companies-over-the-technology-tipping-point-and-transformed-business-forever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gif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accenture.com/us-en/company-persons-with-disabilities" TargetMode="External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eatworks.org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f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tiff"/><Relationship Id="rId4" Type="http://schemas.openxmlformats.org/officeDocument/2006/relationships/image" Target="../media/image48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ccenture.com/_acnmedia/PDF-142/Accenture-Enabling-Change-Getting-Equal-2020-Disability-Inclusion-Report.pdf#zoom=40" TargetMode="External"/><Relationship Id="rId2" Type="http://schemas.openxmlformats.org/officeDocument/2006/relationships/hyperlink" Target="https://www.peatworks.org/digital-accessibility-toolkits/staff-training-resources/accessibility-making-the-business-case-for-employers/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xra.org/research/xra-developers-guide-accessibility-and-inclusive-design/" TargetMode="External"/><Relationship Id="rId2" Type="http://schemas.openxmlformats.org/officeDocument/2006/relationships/hyperlink" Target="https://www.xraccess.org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hyperlink" Target="https://peatworks.org/podcast-the-value-of-vr-for-training-and-employee-development/" TargetMode="External"/><Relationship Id="rId4" Type="http://schemas.openxmlformats.org/officeDocument/2006/relationships/hyperlink" Target="https://www.peatworks.org/5-takeaways-from-the-xr-access-symposium-report/" TargetMode="External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hyperlink" Target="http://www.peatworks.org/eNews" TargetMode="External"/><Relationship Id="rId7" Type="http://schemas.openxmlformats.org/officeDocument/2006/relationships/image" Target="../media/image56.png"/><Relationship Id="rId2" Type="http://schemas.openxmlformats.org/officeDocument/2006/relationships/hyperlink" Target="http://www.peatworks.org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hyperlink" Target="http://www.linkedin.com/in/billcurtisdavidson/" TargetMode="External"/><Relationship Id="rId4" Type="http://schemas.openxmlformats.org/officeDocument/2006/relationships/hyperlink" Target="mailto:hello@PeatWorks.or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hyperlink" Target="https://whatis.techtarget.com/definition/immersive-technology" TargetMode="Externa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17" Type="http://schemas.openxmlformats.org/officeDocument/2006/relationships/image" Target="../media/image31.png"/><Relationship Id="rId2" Type="http://schemas.openxmlformats.org/officeDocument/2006/relationships/image" Target="../media/image16.jpeg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4" Type="http://schemas.openxmlformats.org/officeDocument/2006/relationships/image" Target="../media/image18.jpe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EAT logo - Building a future that works">
            <a:extLst>
              <a:ext uri="{FF2B5EF4-FFF2-40B4-BE49-F238E27FC236}">
                <a16:creationId xmlns:a16="http://schemas.microsoft.com/office/drawing/2014/main" id="{D1594ACD-311E-DC4F-A8F6-00EAAC2980C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6542" y="220879"/>
            <a:ext cx="3160558" cy="138537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D1EF9A8-EE75-BE42-9A74-1D47C9A059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4193539"/>
            <a:ext cx="12192000" cy="2664462"/>
          </a:xfrm>
          <a:prstGeom prst="rect">
            <a:avLst/>
          </a:prstGeom>
          <a:solidFill>
            <a:srgbClr val="1675A0"/>
          </a:solidFill>
          <a:ln>
            <a:solidFill>
              <a:srgbClr val="1675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322B96C-841E-794D-A715-BF49EE19FE1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4381650"/>
            <a:ext cx="10515600" cy="1325563"/>
          </a:xfrm>
        </p:spPr>
        <p:txBody>
          <a:bodyPr/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Brave New World: Accessible Immersive Technologies and the Future of Work</a:t>
            </a:r>
          </a:p>
        </p:txBody>
      </p:sp>
      <p:pic>
        <p:nvPicPr>
          <p:cNvPr id="6" name="Picture 5" descr="Man sitting in automated vehicle working off a laptop with augmented reality content floating in front of him">
            <a:extLst>
              <a:ext uri="{FF2B5EF4-FFF2-40B4-BE49-F238E27FC236}">
                <a16:creationId xmlns:a16="http://schemas.microsoft.com/office/drawing/2014/main" id="{8FABDE7C-AB57-354A-80E8-10F93BC60F3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615216"/>
            <a:ext cx="3160558" cy="2569363"/>
          </a:xfrm>
          <a:prstGeom prst="rect">
            <a:avLst/>
          </a:prstGeom>
        </p:spPr>
      </p:pic>
      <p:pic>
        <p:nvPicPr>
          <p:cNvPr id="23" name="Picture 22" descr="Young Black male wearing a VR headset with arms outstretched in front of him while a white female colleague looks on">
            <a:extLst>
              <a:ext uri="{FF2B5EF4-FFF2-40B4-BE49-F238E27FC236}">
                <a16:creationId xmlns:a16="http://schemas.microsoft.com/office/drawing/2014/main" id="{BD462C57-B1F2-C542-9B8A-18A2F404347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60559" y="1615216"/>
            <a:ext cx="3087349" cy="2569364"/>
          </a:xfrm>
          <a:prstGeom prst="rect">
            <a:avLst/>
          </a:prstGeom>
        </p:spPr>
      </p:pic>
      <p:pic>
        <p:nvPicPr>
          <p:cNvPr id="19" name="Picture 18" descr="Woman standing in a room looking at life-size digital avatars of people sitting around a table">
            <a:extLst>
              <a:ext uri="{FF2B5EF4-FFF2-40B4-BE49-F238E27FC236}">
                <a16:creationId xmlns:a16="http://schemas.microsoft.com/office/drawing/2014/main" id="{BBAEDA67-656B-494B-A718-54615268990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47908" y="1615216"/>
            <a:ext cx="3716788" cy="2569363"/>
          </a:xfrm>
          <a:prstGeom prst="rect">
            <a:avLst/>
          </a:prstGeom>
        </p:spPr>
      </p:pic>
      <p:pic>
        <p:nvPicPr>
          <p:cNvPr id="8" name="Picture 7" descr="A sunset cityscape overlaid with digital network nodes and immersive content">
            <a:extLst>
              <a:ext uri="{FF2B5EF4-FFF2-40B4-BE49-F238E27FC236}">
                <a16:creationId xmlns:a16="http://schemas.microsoft.com/office/drawing/2014/main" id="{0280E34F-9471-8249-853F-E9799954AEC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64696" y="1618546"/>
            <a:ext cx="2227304" cy="2566034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7794E241-DCE2-5347-9CB0-00F6870DB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5895324"/>
            <a:ext cx="12192000" cy="958077"/>
          </a:xfrm>
          <a:prstGeom prst="rect">
            <a:avLst/>
          </a:prstGeom>
          <a:solidFill>
            <a:srgbClr val="1D386A"/>
          </a:solidFill>
          <a:ln>
            <a:solidFill>
              <a:srgbClr val="1675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Bill Curtis-Davidson</a:t>
            </a:r>
          </a:p>
          <a:p>
            <a:pPr algn="ctr"/>
            <a:r>
              <a:rPr lang="en-US" sz="2400"/>
              <a:t>October 2021</a:t>
            </a:r>
          </a:p>
        </p:txBody>
      </p:sp>
    </p:spTree>
    <p:extLst>
      <p:ext uri="{BB962C8B-B14F-4D97-AF65-F5344CB8AC3E}">
        <p14:creationId xmlns:p14="http://schemas.microsoft.com/office/powerpoint/2010/main" val="22601664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F154C13-AFD9-724D-8D86-CFE0AFE49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Recovery Collaboration Challenges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1DD3EA2-C022-974D-AAA1-BFAB9A3567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2450" y="1205012"/>
            <a:ext cx="10631351" cy="4562355"/>
          </a:xfrm>
        </p:spPr>
        <p:txBody>
          <a:bodyPr/>
          <a:lstStyle/>
          <a:p>
            <a:r>
              <a:rPr lang="en-US" sz="3200" b="1" dirty="0"/>
              <a:t>A </a:t>
            </a:r>
            <a:r>
              <a:rPr lang="en-US" sz="3200" b="1" dirty="0">
                <a:hlinkClick r:id="rId3"/>
              </a:rPr>
              <a:t>recent study</a:t>
            </a:r>
            <a:r>
              <a:rPr lang="en-US" sz="3200" b="1" dirty="0"/>
              <a:t> found the recent massive shift to remote work created new challenges </a:t>
            </a:r>
            <a:r>
              <a:rPr lang="en-US" sz="3200" dirty="0"/>
              <a:t>(data from Microsoft):</a:t>
            </a:r>
          </a:p>
          <a:p>
            <a:pPr lvl="1"/>
            <a:r>
              <a:rPr lang="en-US" sz="2800" dirty="0"/>
              <a:t>Collaboration to be more siloed and less interconnected</a:t>
            </a:r>
          </a:p>
          <a:p>
            <a:pPr lvl="1"/>
            <a:r>
              <a:rPr lang="en-US" sz="2800" dirty="0"/>
              <a:t>Synchronous communication to be decreased</a:t>
            </a:r>
          </a:p>
          <a:p>
            <a:pPr lvl="1"/>
            <a:r>
              <a:rPr lang="en-US" sz="2800" dirty="0"/>
              <a:t>More difficulty for employees to acquire and share new information across the network</a:t>
            </a:r>
          </a:p>
          <a:p>
            <a:r>
              <a:rPr lang="en-US" sz="3200" b="1" dirty="0"/>
              <a:t>Immersive tech could likely play a key role in addressing these challenges </a:t>
            </a:r>
            <a:r>
              <a:rPr lang="en-US" sz="3200" dirty="0"/>
              <a:t>by helping connect the hybrid workforce.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EA7802-A54A-EC48-A13E-EA886BD1B6F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46E0981-6F58-3C4B-88E8-86C37CA8AF52}"/>
              </a:ext>
            </a:extLst>
          </p:cNvPr>
          <p:cNvSpPr/>
          <p:nvPr/>
        </p:nvSpPr>
        <p:spPr>
          <a:xfrm>
            <a:off x="1122946" y="5982811"/>
            <a:ext cx="78445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Reference: </a:t>
            </a:r>
            <a:r>
              <a:rPr lang="en-US" dirty="0"/>
              <a:t>Yang, L., Holtz, D., Jaffe, S. </a:t>
            </a:r>
            <a:r>
              <a:rPr lang="en-US" i="1" dirty="0"/>
              <a:t>et al.</a:t>
            </a:r>
            <a:r>
              <a:rPr lang="en-US" dirty="0"/>
              <a:t> The effects of remote work on collaboration among information workers. </a:t>
            </a:r>
            <a:r>
              <a:rPr lang="en-US" i="1" dirty="0"/>
              <a:t>Nat Hum </a:t>
            </a:r>
            <a:r>
              <a:rPr lang="en-US" i="1" dirty="0" err="1"/>
              <a:t>Behav</a:t>
            </a:r>
            <a:r>
              <a:rPr lang="en-US" dirty="0"/>
              <a:t> (2021). </a:t>
            </a:r>
            <a:r>
              <a:rPr lang="en-US" dirty="0">
                <a:hlinkClick r:id="rId4"/>
              </a:rPr>
              <a:t>https://doi.org/10.1038/s41562-021-01196-4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911177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CC2007-68EE-494E-B235-A066AA2045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1005246" cy="2852737"/>
          </a:xfrm>
        </p:spPr>
        <p:txBody>
          <a:bodyPr/>
          <a:lstStyle/>
          <a:p>
            <a:r>
              <a:rPr lang="en-US" sz="6000"/>
              <a:t>New ways to engage, train, connect the hybrid workforce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FF3C4C-8AC4-CB4C-B236-CA517E588E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1913" indent="0"/>
            <a:r>
              <a:rPr lang="en-US" sz="2800"/>
              <a:t>Brave New World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79BD06-C7F0-1D4A-BFB2-6316096F793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7907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F154C13-AFD9-724D-8D86-CFE0AFE49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Hybrid Workforce &amp; Accessibility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AE567E8-54F8-054E-8868-91501D3CFC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9179" y="1424726"/>
            <a:ext cx="8932565" cy="4568880"/>
          </a:xfrm>
        </p:spPr>
        <p:txBody>
          <a:bodyPr/>
          <a:lstStyle/>
          <a:p>
            <a:pPr lvl="0" indent="-330200">
              <a:spcBef>
                <a:spcPts val="0"/>
              </a:spcBef>
              <a:spcAft>
                <a:spcPts val="600"/>
              </a:spcAft>
              <a:buSzPts val="1600"/>
              <a:buChar char="●"/>
            </a:pPr>
            <a:r>
              <a:rPr lang="en-US" b="1" dirty="0"/>
              <a:t>Since onset of the COVID-19 Pandemic, digitization accelerated rapidly. </a:t>
            </a:r>
            <a:r>
              <a:rPr lang="en-US" dirty="0"/>
              <a:t>What occurred in 8 months would have ​otherwise taken 3-7 years (</a:t>
            </a:r>
            <a:r>
              <a:rPr lang="en-US" u="sng" dirty="0">
                <a:solidFill>
                  <a:schemeClr val="hlink"/>
                </a:solidFill>
                <a:hlinkClick r:id="rId2"/>
              </a:rPr>
              <a:t>McKinsey</a:t>
            </a:r>
            <a:r>
              <a:rPr lang="en-US" dirty="0"/>
              <a:t>)​</a:t>
            </a:r>
          </a:p>
          <a:p>
            <a:pPr lvl="0" indent="-330200">
              <a:spcBef>
                <a:spcPts val="0"/>
              </a:spcBef>
              <a:spcAft>
                <a:spcPts val="600"/>
              </a:spcAft>
              <a:buSzPts val="1600"/>
              <a:buChar char="●"/>
            </a:pPr>
            <a:r>
              <a:rPr lang="en-US" b="1" dirty="0"/>
              <a:t>Expanded access for some​. </a:t>
            </a:r>
            <a:r>
              <a:rPr lang="en-US" dirty="0"/>
              <a:t>Remote options now provided by default, richer experience​, cost/time barriers minimized. </a:t>
            </a:r>
          </a:p>
          <a:p>
            <a:pPr lvl="0" indent="-330200">
              <a:spcBef>
                <a:spcPts val="0"/>
              </a:spcBef>
              <a:spcAft>
                <a:spcPts val="600"/>
              </a:spcAft>
              <a:buSzPts val="1600"/>
              <a:buChar char="●"/>
            </a:pPr>
            <a:r>
              <a:rPr lang="en-US" b="1" dirty="0"/>
              <a:t>C-suite leaders recognize challenges people with disabilities have long faced in workplace</a:t>
            </a:r>
            <a:r>
              <a:rPr lang="en-US" dirty="0"/>
              <a:t>​, but we must work to ensure existing and new telework technologies are equitable in design.</a:t>
            </a:r>
          </a:p>
          <a:p>
            <a:pPr lvl="0" indent="-330200">
              <a:spcBef>
                <a:spcPts val="0"/>
              </a:spcBef>
              <a:spcAft>
                <a:spcPts val="600"/>
              </a:spcAft>
              <a:buSzPts val="1600"/>
              <a:buChar char="●"/>
            </a:pPr>
            <a:r>
              <a:rPr lang="en-US" b="1" dirty="0"/>
              <a:t>PEAT is exploring advancements in XR Accessibility </a:t>
            </a:r>
            <a:r>
              <a:rPr lang="en-US" dirty="0"/>
              <a:t>as part of its </a:t>
            </a:r>
            <a:r>
              <a:rPr lang="en-US" u="sng" dirty="0">
                <a:solidFill>
                  <a:srgbClr val="0563C1"/>
                </a:solidFill>
                <a:hlinkClick r:id="rId3"/>
              </a:rPr>
              <a:t>Telework &amp; Accessibility Resources</a:t>
            </a:r>
            <a:endParaRPr lang="en-US" u="sng" dirty="0">
              <a:solidFill>
                <a:srgbClr val="0563C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EA7802-A54A-EC48-A13E-EA886BD1B6F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12</a:t>
            </a:fld>
            <a:endParaRPr lang="en-US"/>
          </a:p>
        </p:txBody>
      </p:sp>
      <p:grpSp>
        <p:nvGrpSpPr>
          <p:cNvPr id="12" name="Google Shape;274;p33" descr="Collage of two employees with disabilities smiling while using laptops in their own personal workspaces">
            <a:extLst>
              <a:ext uri="{FF2B5EF4-FFF2-40B4-BE49-F238E27FC236}">
                <a16:creationId xmlns:a16="http://schemas.microsoft.com/office/drawing/2014/main" id="{708E9E41-6ADF-604D-AE6E-285178BE01E5}"/>
              </a:ext>
            </a:extLst>
          </p:cNvPr>
          <p:cNvGrpSpPr/>
          <p:nvPr/>
        </p:nvGrpSpPr>
        <p:grpSpPr>
          <a:xfrm>
            <a:off x="9619489" y="1309074"/>
            <a:ext cx="2572512" cy="4929963"/>
            <a:chOff x="6931598" y="0"/>
            <a:chExt cx="2212403" cy="4239850"/>
          </a:xfrm>
        </p:grpSpPr>
        <p:pic>
          <p:nvPicPr>
            <p:cNvPr id="13" name="Google Shape;275;p33" descr="Young man smiling and seated at his desk in a wheelchair with laptop in front of him">
              <a:extLst>
                <a:ext uri="{FF2B5EF4-FFF2-40B4-BE49-F238E27FC236}">
                  <a16:creationId xmlns:a16="http://schemas.microsoft.com/office/drawing/2014/main" id="{C41B5BC3-2FA4-334E-A0FD-BEC56439F5EC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931925" y="0"/>
              <a:ext cx="2212076" cy="19780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Google Shape;276;p33" descr="Woman smiles while seated at her desk and using her laptop">
              <a:extLst>
                <a:ext uri="{FF2B5EF4-FFF2-40B4-BE49-F238E27FC236}">
                  <a16:creationId xmlns:a16="http://schemas.microsoft.com/office/drawing/2014/main" id="{2A71F8C4-92BE-AE43-8EFC-4C1E71286BA8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931925" y="1978025"/>
              <a:ext cx="2212076" cy="19984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" name="Google Shape;277;p33">
              <a:extLst>
                <a:ext uri="{FF2B5EF4-FFF2-40B4-BE49-F238E27FC236}">
                  <a16:creationId xmlns:a16="http://schemas.microsoft.com/office/drawing/2014/main" id="{84A043B8-96E0-054D-A777-6512DE9D28E6}"/>
                </a:ext>
              </a:extLst>
            </p:cNvPr>
            <p:cNvSpPr/>
            <p:nvPr/>
          </p:nvSpPr>
          <p:spPr>
            <a:xfrm>
              <a:off x="6931723" y="1981900"/>
              <a:ext cx="2212200" cy="144300"/>
            </a:xfrm>
            <a:prstGeom prst="rect">
              <a:avLst/>
            </a:prstGeom>
            <a:solidFill>
              <a:srgbClr val="157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78;p33">
              <a:extLst>
                <a:ext uri="{FF2B5EF4-FFF2-40B4-BE49-F238E27FC236}">
                  <a16:creationId xmlns:a16="http://schemas.microsoft.com/office/drawing/2014/main" id="{91607E94-6F95-874E-A456-460A1146BCC7}"/>
                </a:ext>
              </a:extLst>
            </p:cNvPr>
            <p:cNvSpPr/>
            <p:nvPr/>
          </p:nvSpPr>
          <p:spPr>
            <a:xfrm>
              <a:off x="6931598" y="3931200"/>
              <a:ext cx="2212200" cy="144300"/>
            </a:xfrm>
            <a:prstGeom prst="rect">
              <a:avLst/>
            </a:prstGeom>
            <a:solidFill>
              <a:srgbClr val="689A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79;p33">
              <a:extLst>
                <a:ext uri="{FF2B5EF4-FFF2-40B4-BE49-F238E27FC236}">
                  <a16:creationId xmlns:a16="http://schemas.microsoft.com/office/drawing/2014/main" id="{4280FA68-3450-7E43-97EF-0298D83EAC5C}"/>
                </a:ext>
              </a:extLst>
            </p:cNvPr>
            <p:cNvSpPr/>
            <p:nvPr/>
          </p:nvSpPr>
          <p:spPr>
            <a:xfrm>
              <a:off x="6931723" y="1817550"/>
              <a:ext cx="2212200" cy="144300"/>
            </a:xfrm>
            <a:prstGeom prst="rect">
              <a:avLst/>
            </a:prstGeom>
            <a:solidFill>
              <a:srgbClr val="3DC4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80;p33">
              <a:extLst>
                <a:ext uri="{FF2B5EF4-FFF2-40B4-BE49-F238E27FC236}">
                  <a16:creationId xmlns:a16="http://schemas.microsoft.com/office/drawing/2014/main" id="{8A9B484C-3D14-3240-856A-6600A24A57CD}"/>
                </a:ext>
              </a:extLst>
            </p:cNvPr>
            <p:cNvSpPr/>
            <p:nvPr/>
          </p:nvSpPr>
          <p:spPr>
            <a:xfrm>
              <a:off x="6931723" y="4095550"/>
              <a:ext cx="2212200" cy="144300"/>
            </a:xfrm>
            <a:prstGeom prst="rect">
              <a:avLst/>
            </a:prstGeom>
            <a:solidFill>
              <a:srgbClr val="D8D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7659410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F154C13-AFD9-724D-8D86-CFE0AFE49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/>
              <a:t>XR in Hybrid Work – Training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1DD3EA2-C022-974D-AAA1-BFAB9A3567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198" y="1299466"/>
            <a:ext cx="10515599" cy="4562355"/>
          </a:xfrm>
        </p:spPr>
        <p:txBody>
          <a:bodyPr/>
          <a:lstStyle/>
          <a:p>
            <a:r>
              <a:rPr lang="en-US" sz="3200"/>
              <a:t>Immersive technologies help organizations train and upskill employees faster and safer. </a:t>
            </a:r>
          </a:p>
          <a:p>
            <a:r>
              <a:rPr lang="en-US" sz="3200"/>
              <a:t>Simulations and AR/MR applications allow employees to practice dangerous or difficult tasks in a safe environment. </a:t>
            </a:r>
          </a:p>
          <a:p>
            <a:pPr>
              <a:buFont typeface="Arial" panose="020B0604020202020204" pitchFamily="34" charset="0"/>
              <a:buChar char="•"/>
            </a:pPr>
            <a:endParaRPr lang="en-US"/>
          </a:p>
        </p:txBody>
      </p:sp>
      <p:pic>
        <p:nvPicPr>
          <p:cNvPr id="1028" name="Picture 4" descr="Vuforia Enterprise Augmented Reality (AR) Software | PTC">
            <a:extLst>
              <a:ext uri="{FF2B5EF4-FFF2-40B4-BE49-F238E27FC236}">
                <a16:creationId xmlns:a16="http://schemas.microsoft.com/office/drawing/2014/main" id="{F2633941-22C6-2441-B67F-25ECB6F07C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99"/>
          <a:stretch/>
        </p:blipFill>
        <p:spPr bwMode="auto">
          <a:xfrm>
            <a:off x="0" y="3645108"/>
            <a:ext cx="4058433" cy="2711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TC's AR tech enables better training for Globalfoundries' chip factory workers.">
            <a:extLst>
              <a:ext uri="{FF2B5EF4-FFF2-40B4-BE49-F238E27FC236}">
                <a16:creationId xmlns:a16="http://schemas.microsoft.com/office/drawing/2014/main" id="{13907348-00F5-3B4D-8697-40FDA382BA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45305" y="3645110"/>
            <a:ext cx="8646695" cy="2711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86338B6-9953-464C-83B4-E4B97CDD95EB}"/>
              </a:ext>
            </a:extLst>
          </p:cNvPr>
          <p:cNvSpPr/>
          <p:nvPr/>
        </p:nvSpPr>
        <p:spPr>
          <a:xfrm>
            <a:off x="838198" y="6400412"/>
            <a:ext cx="455595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>
                <a:solidFill>
                  <a:schemeClr val="bg2"/>
                </a:solidFill>
              </a:rPr>
              <a:t>Image Credits</a:t>
            </a:r>
            <a:r>
              <a:rPr lang="en-US" sz="1200">
                <a:solidFill>
                  <a:schemeClr val="bg2"/>
                </a:solidFill>
              </a:rPr>
              <a:t>: PTC Vuforia</a:t>
            </a:r>
            <a:endParaRPr lang="en-US" sz="1200">
              <a:solidFill>
                <a:srgbClr val="FF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EA7802-A54A-EC48-A13E-EA886BD1B6F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1247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F154C13-AFD9-724D-8D86-CFE0AFE49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/>
              <a:t>XR in Hybrid Work - Collaboration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1DD3EA2-C022-974D-AAA1-BFAB9A3567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198" y="1299466"/>
            <a:ext cx="11099105" cy="4562355"/>
          </a:xfrm>
        </p:spPr>
        <p:txBody>
          <a:bodyPr/>
          <a:lstStyle/>
          <a:p>
            <a:r>
              <a:rPr lang="en-US" sz="3200"/>
              <a:t>Immersive technologies facilitate knowledge sharing among intergenerational coworkers. </a:t>
            </a:r>
          </a:p>
          <a:p>
            <a:r>
              <a:rPr lang="en-US" sz="3200"/>
              <a:t>The overlay of digital information onto physical environments helps employees in different locations collaborate in real time. </a:t>
            </a:r>
          </a:p>
          <a:p>
            <a:pPr>
              <a:buFont typeface="Arial" panose="020B0604020202020204" pitchFamily="34" charset="0"/>
              <a:buChar char="•"/>
            </a:pPr>
            <a:endParaRPr lang="en-US"/>
          </a:p>
        </p:txBody>
      </p:sp>
      <p:pic>
        <p:nvPicPr>
          <p:cNvPr id="2052" name="Picture 4" descr="Spatial 1.6 Update - Biggest Release Yet! – Spatial">
            <a:extLst>
              <a:ext uri="{FF2B5EF4-FFF2-40B4-BE49-F238E27FC236}">
                <a16:creationId xmlns:a16="http://schemas.microsoft.com/office/drawing/2014/main" id="{3F30C623-007E-D643-83A3-FA08D12F2F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671499"/>
            <a:ext cx="5849656" cy="2715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Microsoft HoloLens 2">
            <a:extLst>
              <a:ext uri="{FF2B5EF4-FFF2-40B4-BE49-F238E27FC236}">
                <a16:creationId xmlns:a16="http://schemas.microsoft.com/office/drawing/2014/main" id="{50734951-17C2-FA40-ADCB-837F14F57A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79416" y="3671499"/>
            <a:ext cx="6912584" cy="2711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631C327-43B2-F34D-BB2D-A483188E68D1}"/>
              </a:ext>
            </a:extLst>
          </p:cNvPr>
          <p:cNvSpPr/>
          <p:nvPr/>
        </p:nvSpPr>
        <p:spPr>
          <a:xfrm>
            <a:off x="838198" y="6400412"/>
            <a:ext cx="455595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>
                <a:solidFill>
                  <a:schemeClr val="bg2"/>
                </a:solidFill>
              </a:rPr>
              <a:t>Image Credits</a:t>
            </a:r>
            <a:r>
              <a:rPr lang="en-US" sz="1200">
                <a:solidFill>
                  <a:schemeClr val="bg2"/>
                </a:solidFill>
              </a:rPr>
              <a:t>: Spatial.io, Microsoft Hololens 2 &amp; Dynamics 365</a:t>
            </a:r>
            <a:endParaRPr lang="en-US" sz="1200">
              <a:solidFill>
                <a:srgbClr val="FF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EA7802-A54A-EC48-A13E-EA886BD1B6F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5712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F154C13-AFD9-724D-8D86-CFE0AFE49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/>
              <a:t>XR in Hybrid Work – Interactions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1DD3EA2-C022-974D-AAA1-BFAB9A3567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198" y="1299466"/>
            <a:ext cx="11161735" cy="4562355"/>
          </a:xfrm>
        </p:spPr>
        <p:txBody>
          <a:bodyPr/>
          <a:lstStyle/>
          <a:p>
            <a:r>
              <a:rPr lang="en-US" sz="3200"/>
              <a:t>Personalized modes of interaction can increase accessibility and help ensure broad usability. </a:t>
            </a:r>
          </a:p>
          <a:p>
            <a:r>
              <a:rPr lang="en-US" sz="3200"/>
              <a:t>Different users benefit from the flexibility to choose options such as voice commands, eye-tracking, and gesture control. </a:t>
            </a:r>
          </a:p>
          <a:p>
            <a:pPr>
              <a:buFont typeface="Arial" panose="020B0604020202020204" pitchFamily="34" charset="0"/>
              <a:buChar char="•"/>
            </a:pPr>
            <a:endParaRPr lang="en-US"/>
          </a:p>
        </p:txBody>
      </p:sp>
      <p:pic>
        <p:nvPicPr>
          <p:cNvPr id="3076" name="Picture 4" descr="Voice | Magic Leap">
            <a:extLst>
              <a:ext uri="{FF2B5EF4-FFF2-40B4-BE49-F238E27FC236}">
                <a16:creationId xmlns:a16="http://schemas.microsoft.com/office/drawing/2014/main" id="{7E714E49-9F0E-AC4C-9F35-F890E9052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528" r="23442"/>
          <a:stretch/>
        </p:blipFill>
        <p:spPr bwMode="auto">
          <a:xfrm>
            <a:off x="15797" y="3668395"/>
            <a:ext cx="3100380" cy="2714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Immersed Introduces Virtual Keyboard Overlay - XR Today">
            <a:extLst>
              <a:ext uri="{FF2B5EF4-FFF2-40B4-BE49-F238E27FC236}">
                <a16:creationId xmlns:a16="http://schemas.microsoft.com/office/drawing/2014/main" id="{E7034FE8-1BEF-734F-A308-0525B2185D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9383" r="7436"/>
          <a:stretch/>
        </p:blipFill>
        <p:spPr bwMode="auto">
          <a:xfrm>
            <a:off x="2975812" y="3668395"/>
            <a:ext cx="3997804" cy="2704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lay VR Has Gesture Recognition Using Just Your iPhone « Mobile AR News ::  Next Reality">
            <a:extLst>
              <a:ext uri="{FF2B5EF4-FFF2-40B4-BE49-F238E27FC236}">
                <a16:creationId xmlns:a16="http://schemas.microsoft.com/office/drawing/2014/main" id="{5E46AFED-E66B-6E4D-BB5C-D3CC840BCF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26827" y="3677918"/>
            <a:ext cx="5277699" cy="2704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28236D7-E73A-B648-80CE-905980EA58B2}"/>
              </a:ext>
            </a:extLst>
          </p:cNvPr>
          <p:cNvSpPr/>
          <p:nvPr/>
        </p:nvSpPr>
        <p:spPr>
          <a:xfrm>
            <a:off x="838198" y="6400412"/>
            <a:ext cx="455595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>
                <a:solidFill>
                  <a:schemeClr val="bg2"/>
                </a:solidFill>
              </a:rPr>
              <a:t>Image Credits</a:t>
            </a:r>
            <a:r>
              <a:rPr lang="en-US" sz="1200">
                <a:solidFill>
                  <a:schemeClr val="bg2"/>
                </a:solidFill>
              </a:rPr>
              <a:t>: Magic Leap, Immersed, ClayVR</a:t>
            </a:r>
            <a:endParaRPr lang="en-US" sz="1200">
              <a:solidFill>
                <a:srgbClr val="FF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EA7802-A54A-EC48-A13E-EA886BD1B6F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6812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CC2007-68EE-494E-B235-A066AA2045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1005246" cy="2852737"/>
          </a:xfrm>
        </p:spPr>
        <p:txBody>
          <a:bodyPr/>
          <a:lstStyle/>
          <a:p>
            <a:r>
              <a:rPr lang="en-US" sz="6000"/>
              <a:t>Gaining a competitive edge with accessible immersive tech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FF3C4C-8AC4-CB4C-B236-CA517E588E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1913" indent="0"/>
            <a:r>
              <a:rPr lang="en-US" sz="2800"/>
              <a:t>Brave New World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79BD06-C7F0-1D4A-BFB2-6316096F793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5937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F154C13-AFD9-724D-8D86-CFE0AFE49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Realizing Business Value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1DD3EA2-C022-974D-AAA1-BFAB9A3567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5361" y="1424726"/>
            <a:ext cx="11292050" cy="4562355"/>
          </a:xfrm>
        </p:spPr>
        <p:txBody>
          <a:bodyPr/>
          <a:lstStyle/>
          <a:p>
            <a:pPr marL="114300" indent="0">
              <a:buNone/>
            </a:pPr>
            <a:r>
              <a:rPr lang="en-US" sz="3200" b="1" dirty="0">
                <a:solidFill>
                  <a:srgbClr val="659A40"/>
                </a:solidFill>
              </a:rPr>
              <a:t>Prioritizing accessibility in XR and immersive tech adoption can give organizations a competitive edge in a tight labor market.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As organizations accelerate their digital transformations, </a:t>
            </a:r>
            <a:br>
              <a:rPr lang="en-US" dirty="0"/>
            </a:br>
            <a:r>
              <a:rPr lang="en-US" dirty="0"/>
              <a:t>they can use XR to </a:t>
            </a:r>
            <a:r>
              <a:rPr lang="en-US" b="1" dirty="0"/>
              <a:t>engage employees in new ways</a:t>
            </a:r>
            <a:r>
              <a:rPr lang="en-US" dirty="0"/>
              <a:t>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XR technologies enable businesses to </a:t>
            </a:r>
            <a:r>
              <a:rPr lang="en-US" b="1" dirty="0"/>
              <a:t>attract and </a:t>
            </a:r>
            <a:br>
              <a:rPr lang="en-US" b="1" dirty="0"/>
            </a:br>
            <a:r>
              <a:rPr lang="en-US" b="1" dirty="0"/>
              <a:t>hire more diverse talent pools</a:t>
            </a:r>
            <a:r>
              <a:rPr lang="en-US" dirty="0"/>
              <a:t>. 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XR has proven benefits that include </a:t>
            </a:r>
            <a:r>
              <a:rPr lang="en-US" b="1" dirty="0"/>
              <a:t>improved </a:t>
            </a:r>
            <a:br>
              <a:rPr lang="en-US" b="1" dirty="0"/>
            </a:br>
            <a:r>
              <a:rPr lang="en-US" b="1" dirty="0"/>
              <a:t>job training and enhanced collaboration</a:t>
            </a:r>
            <a:r>
              <a:rPr lang="en-US" dirty="0"/>
              <a:t>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To ensure people with disabilities can access these </a:t>
            </a:r>
            <a:br>
              <a:rPr lang="en-US" dirty="0"/>
            </a:br>
            <a:r>
              <a:rPr lang="en-US" dirty="0"/>
              <a:t>benefits, XR tools must have </a:t>
            </a:r>
            <a:r>
              <a:rPr lang="en-US" b="1" dirty="0"/>
              <a:t>accessibility features by design</a:t>
            </a:r>
            <a:r>
              <a:rPr lang="en-US" dirty="0"/>
              <a:t>. 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7BD640B-984A-F240-AEF8-FBCD5C009C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059146" y="2526158"/>
            <a:ext cx="3265042" cy="3265042"/>
          </a:xfrm>
          <a:prstGeom prst="ellipse">
            <a:avLst/>
          </a:prstGeom>
          <a:noFill/>
          <a:ln>
            <a:solidFill>
              <a:srgbClr val="213B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Black female using a VR headset reaches out in front of her with simulated digital content">
            <a:extLst>
              <a:ext uri="{FF2B5EF4-FFF2-40B4-BE49-F238E27FC236}">
                <a16:creationId xmlns:a16="http://schemas.microsoft.com/office/drawing/2014/main" id="{E38CBB2A-A599-8647-9AD4-FDB4B871197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04022" y="2565672"/>
            <a:ext cx="3087978" cy="3083566"/>
          </a:xfrm>
          <a:prstGeom prst="ellipse">
            <a:avLst/>
          </a:prstGeom>
          <a:ln w="38100">
            <a:solidFill>
              <a:srgbClr val="32C4EE"/>
            </a:solidFill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EA7802-A54A-EC48-A13E-EA886BD1B6F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0275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F154C13-AFD9-724D-8D86-CFE0AFE49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Inclusion Strengthens Businesses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F1DD4DC5-74A3-014E-8ECB-DFA18357CF6E}"/>
              </a:ext>
            </a:extLst>
          </p:cNvPr>
          <p:cNvSpPr txBox="1">
            <a:spLocks/>
          </p:cNvSpPr>
          <p:nvPr/>
        </p:nvSpPr>
        <p:spPr>
          <a:xfrm>
            <a:off x="838199" y="1768475"/>
            <a:ext cx="7980124" cy="3429826"/>
          </a:xfrm>
          <a:prstGeom prst="rect">
            <a:avLst/>
          </a:prstGeom>
          <a:gradFill>
            <a:gsLst>
              <a:gs pos="0">
                <a:srgbClr val="1475A1"/>
              </a:gs>
              <a:gs pos="100000">
                <a:srgbClr val="213B4E"/>
              </a:gs>
            </a:gsLst>
            <a:lin ang="0" scaled="1"/>
          </a:gradFill>
          <a:ln>
            <a:noFill/>
          </a:ln>
        </p:spPr>
        <p:txBody>
          <a:bodyPr spcFirstLastPara="1" wrap="square" lIns="1280160" tIns="182880" rIns="274320" bIns="182880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defRPr sz="2800" b="0" i="0" u="none" strike="noStrike" cap="none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14300" indent="0">
              <a:buNone/>
            </a:pPr>
            <a:r>
              <a:rPr lang="en-US" sz="3200" b="1" dirty="0">
                <a:solidFill>
                  <a:schemeClr val="bg1"/>
                </a:solidFill>
              </a:rPr>
              <a:t>Organizations that hire and retain people with disabilities earn 28% higher revenues, two times the net income, and 30% higher economic profit margins than their peers, according to Accenture. </a:t>
            </a:r>
          </a:p>
          <a:p>
            <a:pPr marL="114300" indent="0">
              <a:buFont typeface="Arial"/>
              <a:buNone/>
            </a:pP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11" name="Picture 10" descr="Quotation mark icon">
            <a:extLst>
              <a:ext uri="{FF2B5EF4-FFF2-40B4-BE49-F238E27FC236}">
                <a16:creationId xmlns:a16="http://schemas.microsoft.com/office/drawing/2014/main" id="{274547E1-89DA-4E41-BFAA-9AC24282DA8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2082" y="2047900"/>
            <a:ext cx="1114817" cy="1140946"/>
          </a:xfrm>
          <a:prstGeom prst="rect">
            <a:avLst/>
          </a:prstGeom>
        </p:spPr>
      </p:pic>
      <p:pic>
        <p:nvPicPr>
          <p:cNvPr id="3" name="Picture 2" descr="Image of org chart with checkbox at top linking down to three people">
            <a:extLst>
              <a:ext uri="{FF2B5EF4-FFF2-40B4-BE49-F238E27FC236}">
                <a16:creationId xmlns:a16="http://schemas.microsoft.com/office/drawing/2014/main" id="{904650DE-E0FF-744F-99A8-C0843B6809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24595" y="2085478"/>
            <a:ext cx="2542428" cy="238631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5F89104-2C0F-4347-80EE-486D01EE3115}"/>
              </a:ext>
            </a:extLst>
          </p:cNvPr>
          <p:cNvSpPr/>
          <p:nvPr/>
        </p:nvSpPr>
        <p:spPr>
          <a:xfrm>
            <a:off x="838199" y="6215746"/>
            <a:ext cx="823227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chemeClr val="bg2"/>
                </a:solidFill>
              </a:rPr>
              <a:t>Reference</a:t>
            </a:r>
            <a:r>
              <a:rPr lang="en-US" sz="1200" dirty="0">
                <a:solidFill>
                  <a:schemeClr val="bg2"/>
                </a:solidFill>
              </a:rPr>
              <a:t>: Accenture in partnership with </a:t>
            </a:r>
            <a:r>
              <a:rPr lang="en-US" sz="1200" dirty="0" err="1"/>
              <a:t>Disability:IN</a:t>
            </a:r>
            <a:r>
              <a:rPr lang="en-US" sz="1200" dirty="0"/>
              <a:t> and the American Association of People with Disabilities (AAPD); “</a:t>
            </a:r>
            <a:r>
              <a:rPr lang="en-US" sz="1200" dirty="0">
                <a:hlinkClick r:id="rId5"/>
              </a:rPr>
              <a:t>Getting to Equal: The Disability Inclusion Advantage</a:t>
            </a:r>
            <a:r>
              <a:rPr lang="en-US" sz="1200" dirty="0"/>
              <a:t>,” 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EA7802-A54A-EC48-A13E-EA886BD1B6FC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279400" y="6356350"/>
            <a:ext cx="1574800" cy="321061"/>
          </a:xfrm>
        </p:spPr>
        <p:txBody>
          <a:bodyPr/>
          <a:lstStyle/>
          <a:p>
            <a:fld id="{00000000-1234-1234-1234-123412341234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09235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F154C13-AFD9-724D-8D86-CFE0AFE49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/>
              <a:t>Accessible Tech Enables Everyone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2D942517-CBE6-A943-AE4B-88B11FEBA0FB}"/>
              </a:ext>
            </a:extLst>
          </p:cNvPr>
          <p:cNvSpPr txBox="1">
            <a:spLocks/>
          </p:cNvSpPr>
          <p:nvPr/>
        </p:nvSpPr>
        <p:spPr>
          <a:xfrm>
            <a:off x="838199" y="1768474"/>
            <a:ext cx="7980124" cy="4006683"/>
          </a:xfrm>
          <a:prstGeom prst="rect">
            <a:avLst/>
          </a:prstGeom>
          <a:gradFill>
            <a:gsLst>
              <a:gs pos="0">
                <a:srgbClr val="1475A1"/>
              </a:gs>
              <a:gs pos="100000">
                <a:srgbClr val="213B4E"/>
              </a:gs>
            </a:gsLst>
            <a:lin ang="0" scaled="1"/>
          </a:gradFill>
          <a:ln>
            <a:noFill/>
          </a:ln>
        </p:spPr>
        <p:txBody>
          <a:bodyPr spcFirstLastPara="1" wrap="square" lIns="1280160" tIns="182880" rIns="274320" bIns="182880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defRPr sz="2800" b="0" i="0" u="none" strike="noStrike" cap="none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14300" indent="0">
              <a:buNone/>
            </a:pPr>
            <a:r>
              <a:rPr lang="en-US" sz="3200" b="1">
                <a:solidFill>
                  <a:schemeClr val="bg1"/>
                </a:solidFill>
              </a:rPr>
              <a:t>The flexibility that comes with accessible XR technologies helps employees without disabilities as well. Usability features such as volume control, captioning, voice commands, and different ways to interact with a tool are just a few examples. </a:t>
            </a:r>
          </a:p>
          <a:p>
            <a:pPr marL="114300" indent="0">
              <a:buFont typeface="Arial"/>
              <a:buNone/>
            </a:pPr>
            <a:endParaRPr lang="en-US" sz="3200">
              <a:solidFill>
                <a:schemeClr val="bg1"/>
              </a:solidFill>
            </a:endParaRPr>
          </a:p>
        </p:txBody>
      </p:sp>
      <p:pic>
        <p:nvPicPr>
          <p:cNvPr id="11" name="Picture 10" descr="Quotation mark icon">
            <a:extLst>
              <a:ext uri="{FF2B5EF4-FFF2-40B4-BE49-F238E27FC236}">
                <a16:creationId xmlns:a16="http://schemas.microsoft.com/office/drawing/2014/main" id="{87D5EA1F-A6B7-D443-AD5C-182B6318337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2082" y="2047900"/>
            <a:ext cx="1114817" cy="1140946"/>
          </a:xfrm>
          <a:prstGeom prst="rect">
            <a:avLst/>
          </a:prstGeom>
        </p:spPr>
      </p:pic>
      <p:pic>
        <p:nvPicPr>
          <p:cNvPr id="6" name="Picture 5" descr="Symbol of accessibility and inclusive design - person icon with arms and legs stretched out">
            <a:extLst>
              <a:ext uri="{FF2B5EF4-FFF2-40B4-BE49-F238E27FC236}">
                <a16:creationId xmlns:a16="http://schemas.microsoft.com/office/drawing/2014/main" id="{5C64D159-BFCF-5948-A67B-8E63ED80B0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5934" y="2160634"/>
            <a:ext cx="2745317" cy="238631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EA7802-A54A-EC48-A13E-EA886BD1B6F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4450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965E7048-12EC-044C-BC0C-A9818ABC65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962894" y="1499464"/>
            <a:ext cx="3160218" cy="3160218"/>
          </a:xfrm>
          <a:prstGeom prst="ellipse">
            <a:avLst/>
          </a:prstGeom>
          <a:noFill/>
          <a:ln>
            <a:solidFill>
              <a:srgbClr val="1675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F154C13-AFD9-724D-8D86-CFE0AFE49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/>
              <a:t>Hi, I’m Bill Curtis-Davidson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1DD3EA2-C022-974D-AAA1-BFAB9A3567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9275" y="1463021"/>
            <a:ext cx="8217311" cy="4351338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US" sz="3200" b="1" dirty="0"/>
              <a:t>Senior Consultant – Inclusion &amp; Accessibility </a:t>
            </a:r>
            <a:r>
              <a:rPr lang="en-US" sz="3200" dirty="0"/>
              <a:t>and AI Integration Lead, Wheelhouse Group</a:t>
            </a:r>
          </a:p>
          <a:p>
            <a:pPr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US" sz="3200" b="1" dirty="0"/>
              <a:t>Co-Director</a:t>
            </a:r>
            <a:r>
              <a:rPr lang="en-US" sz="3200" dirty="0"/>
              <a:t>, Partnership on Employment &amp; </a:t>
            </a:r>
            <a:br>
              <a:rPr lang="en-US" sz="3200" dirty="0"/>
            </a:br>
            <a:r>
              <a:rPr lang="en-US" sz="3200" dirty="0"/>
              <a:t>Accessible Technology (PEAT)</a:t>
            </a:r>
          </a:p>
          <a:p>
            <a:pPr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US" sz="3200" b="1" dirty="0"/>
              <a:t>Former Roles</a:t>
            </a:r>
            <a:r>
              <a:rPr lang="en-US" sz="3200" dirty="0"/>
              <a:t>: Magic Leap Accessibility, Level Access, IBM Accessibility, and Georgia Tech</a:t>
            </a:r>
          </a:p>
          <a:p>
            <a:pPr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US" sz="3200" b="1" dirty="0"/>
              <a:t>Learn More about PEAT</a:t>
            </a:r>
            <a:r>
              <a:rPr lang="en-US" sz="3200" dirty="0"/>
              <a:t>: </a:t>
            </a:r>
            <a:r>
              <a:rPr lang="en-US" sz="3200" dirty="0">
                <a:hlinkClick r:id="rId3"/>
              </a:rPr>
              <a:t>PEATworks.org</a:t>
            </a:r>
            <a:endParaRPr lang="en-US" sz="3200" dirty="0"/>
          </a:p>
          <a:p>
            <a:pPr>
              <a:spcAft>
                <a:spcPts val="100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EA7802-A54A-EC48-A13E-EA886BD1B6F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7" name="Picture 6" descr="Bill Curtis-Davidson headshot - middle aged white male with brownish gray hair and a goatee, wearing glasses">
            <a:extLst>
              <a:ext uri="{FF2B5EF4-FFF2-40B4-BE49-F238E27FC236}">
                <a16:creationId xmlns:a16="http://schemas.microsoft.com/office/drawing/2014/main" id="{37A11BB1-BB55-2442-B690-5A023BDF9F5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10000"/>
                    </a14:imgEffect>
                    <a14:imgEffect>
                      <a14:brightnessContrast bright="5000" contras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0212" t="6705" r="8479" b="13359"/>
          <a:stretch/>
        </p:blipFill>
        <p:spPr>
          <a:xfrm>
            <a:off x="9055510" y="1525233"/>
            <a:ext cx="2966529" cy="2916474"/>
          </a:xfrm>
          <a:prstGeom prst="ellipse">
            <a:avLst/>
          </a:prstGeom>
          <a:ln w="57150" cmpd="sng">
            <a:solidFill>
              <a:srgbClr val="FDC331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489067"/>
                      <a:gd name="connsiteY0" fmla="*/ 1223534 h 2447068"/>
                      <a:gd name="connsiteX1" fmla="*/ 1244534 w 2489067"/>
                      <a:gd name="connsiteY1" fmla="*/ 0 h 2447068"/>
                      <a:gd name="connsiteX2" fmla="*/ 2489068 w 2489067"/>
                      <a:gd name="connsiteY2" fmla="*/ 1223534 h 2447068"/>
                      <a:gd name="connsiteX3" fmla="*/ 1244534 w 2489067"/>
                      <a:gd name="connsiteY3" fmla="*/ 2447068 h 2447068"/>
                      <a:gd name="connsiteX4" fmla="*/ 0 w 2489067"/>
                      <a:gd name="connsiteY4" fmla="*/ 1223534 h 24470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89067" h="2447068" fill="none" extrusionOk="0">
                        <a:moveTo>
                          <a:pt x="0" y="1223534"/>
                        </a:moveTo>
                        <a:cubicBezTo>
                          <a:pt x="45869" y="553236"/>
                          <a:pt x="598774" y="-85566"/>
                          <a:pt x="1244534" y="0"/>
                        </a:cubicBezTo>
                        <a:cubicBezTo>
                          <a:pt x="1920379" y="-1760"/>
                          <a:pt x="2447848" y="586603"/>
                          <a:pt x="2489068" y="1223534"/>
                        </a:cubicBezTo>
                        <a:cubicBezTo>
                          <a:pt x="2482201" y="1833787"/>
                          <a:pt x="1912897" y="2473437"/>
                          <a:pt x="1244534" y="2447068"/>
                        </a:cubicBezTo>
                        <a:cubicBezTo>
                          <a:pt x="651392" y="2499802"/>
                          <a:pt x="51234" y="1911592"/>
                          <a:pt x="0" y="1223534"/>
                        </a:cubicBezTo>
                        <a:close/>
                      </a:path>
                      <a:path w="2489067" h="2447068" stroke="0" extrusionOk="0">
                        <a:moveTo>
                          <a:pt x="0" y="1223534"/>
                        </a:moveTo>
                        <a:cubicBezTo>
                          <a:pt x="-20865" y="534925"/>
                          <a:pt x="481954" y="28240"/>
                          <a:pt x="1244534" y="0"/>
                        </a:cubicBezTo>
                        <a:cubicBezTo>
                          <a:pt x="1991194" y="12489"/>
                          <a:pt x="2387043" y="551039"/>
                          <a:pt x="2489068" y="1223534"/>
                        </a:cubicBezTo>
                        <a:cubicBezTo>
                          <a:pt x="2480090" y="1908040"/>
                          <a:pt x="1915305" y="2538634"/>
                          <a:pt x="1244534" y="2447068"/>
                        </a:cubicBezTo>
                        <a:cubicBezTo>
                          <a:pt x="545339" y="2440580"/>
                          <a:pt x="57455" y="1926726"/>
                          <a:pt x="0" y="1223534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</p:pic>
    </p:spTree>
    <p:extLst>
      <p:ext uri="{BB962C8B-B14F-4D97-AF65-F5344CB8AC3E}">
        <p14:creationId xmlns:p14="http://schemas.microsoft.com/office/powerpoint/2010/main" val="41558607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CC2007-68EE-494E-B235-A066AA2045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1005246" cy="2852737"/>
          </a:xfrm>
        </p:spPr>
        <p:txBody>
          <a:bodyPr/>
          <a:lstStyle/>
          <a:p>
            <a:r>
              <a:rPr lang="en-US" sz="6000"/>
              <a:t>Community efforts to improve immersive tech accessibility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FF3C4C-8AC4-CB4C-B236-CA517E588E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1913" indent="0"/>
            <a:r>
              <a:rPr lang="en-US" sz="2800"/>
              <a:t>Brave New World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79BD06-C7F0-1D4A-BFB2-6316096F793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6813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F154C13-AFD9-724D-8D86-CFE0AFE49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sz="4800" dirty="0"/>
              <a:t>3 Viewpoints for XR Accessibility</a:t>
            </a:r>
            <a:endParaRPr lang="en-US" sz="48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EB828C2-FC11-1141-AF63-29659A7D0E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2450" y="1451216"/>
            <a:ext cx="9528455" cy="4568880"/>
          </a:xfrm>
        </p:spPr>
        <p:txBody>
          <a:bodyPr/>
          <a:lstStyle/>
          <a:p>
            <a:r>
              <a:rPr lang="en-US" sz="3200" b="1" dirty="0"/>
              <a:t>Core XR HW and Platform SW (OS) Accessibility</a:t>
            </a:r>
          </a:p>
          <a:p>
            <a:pPr lvl="1"/>
            <a:r>
              <a:rPr lang="en-US" sz="2800" dirty="0"/>
              <a:t>Making core XR hardware, platform software and embedded operating system-level apps accessible.</a:t>
            </a:r>
          </a:p>
          <a:p>
            <a:r>
              <a:rPr lang="en-US" sz="3200" b="1" dirty="0"/>
              <a:t>XR as Assistive Technology</a:t>
            </a:r>
          </a:p>
          <a:p>
            <a:pPr lvl="1"/>
            <a:r>
              <a:rPr lang="en-US" sz="2800" dirty="0"/>
              <a:t>Using XR to build new kinds of assistive technologies, to improve access by people with disabilities.</a:t>
            </a:r>
          </a:p>
          <a:p>
            <a:r>
              <a:rPr lang="en-US" sz="3200" b="1" dirty="0"/>
              <a:t>Inclusive Design Aids XR Innovation</a:t>
            </a:r>
          </a:p>
          <a:p>
            <a:pPr lvl="1"/>
            <a:r>
              <a:rPr lang="en-US" sz="2800" dirty="0"/>
              <a:t>Given immersive and XR tech involves wearable devices and spatialized interactions, designing for human diversity can aid in innovation and usability.</a:t>
            </a:r>
          </a:p>
          <a:p>
            <a:pPr lvl="1"/>
            <a:endParaRPr lang="en-US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EA7802-A54A-EC48-A13E-EA886BD1B6F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30" name="Google Shape;189;p25" descr="Symbol of accessibility and inclusive design - person icon with arms and legs stretched out">
            <a:extLst>
              <a:ext uri="{FF2B5EF4-FFF2-40B4-BE49-F238E27FC236}">
                <a16:creationId xmlns:a16="http://schemas.microsoft.com/office/drawing/2014/main" id="{8EAB590B-E8E1-4B45-8137-DF2083A3EA1D}"/>
              </a:ext>
            </a:extLst>
          </p:cNvPr>
          <p:cNvPicPr preferRelativeResize="0"/>
          <p:nvPr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80000" contrast="-18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9803219" y="1714738"/>
            <a:ext cx="2020919" cy="20209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114530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F154C13-AFD9-724D-8D86-CFE0AFE49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/>
              <a:t>Community Efforts for XR Access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1DD3EA2-C022-974D-AAA1-BFAB9A3567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64499" y="1462304"/>
            <a:ext cx="4730507" cy="4562355"/>
          </a:xfrm>
        </p:spPr>
        <p:txBody>
          <a:bodyPr/>
          <a:lstStyle/>
          <a:p>
            <a:pPr marL="114300" indent="0">
              <a:buNone/>
            </a:pPr>
            <a:r>
              <a:rPr lang="en-US" sz="2200" b="1"/>
              <a:t>XR Access Initiative</a:t>
            </a:r>
            <a:r>
              <a:rPr lang="en-US" sz="2200"/>
              <a:t>, a community of cross-sector participants from advocacy organizations, industry, and academia who are dedicated to ensuring XR is accessible to people with disabilities. </a:t>
            </a:r>
          </a:p>
          <a:p>
            <a:pPr marL="114300" indent="0">
              <a:buNone/>
            </a:pPr>
            <a:r>
              <a:rPr lang="en-US" sz="2200" b="1"/>
              <a:t>XR Association’s Developers Guide</a:t>
            </a:r>
            <a:r>
              <a:rPr lang="en-US" sz="2200"/>
              <a:t>, Chapter 3: Accessibility &amp; Inclusive Design in Immersive Experiences, provides software developers with best practices to make XR accessible to people of all disability types. </a:t>
            </a:r>
          </a:p>
        </p:txBody>
      </p:sp>
      <p:pic>
        <p:nvPicPr>
          <p:cNvPr id="3076" name="Picture 4" descr="XR Access | LinkedIn">
            <a:extLst>
              <a:ext uri="{FF2B5EF4-FFF2-40B4-BE49-F238E27FC236}">
                <a16:creationId xmlns:a16="http://schemas.microsoft.com/office/drawing/2014/main" id="{A2F80905-D67E-314E-B34F-1A2D5E4A9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1599" y="1564460"/>
            <a:ext cx="1314729" cy="1314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XR Association Logo">
            <a:extLst>
              <a:ext uri="{FF2B5EF4-FFF2-40B4-BE49-F238E27FC236}">
                <a16:creationId xmlns:a16="http://schemas.microsoft.com/office/drawing/2014/main" id="{5DAD83CB-03AB-284F-8A8F-52BE3207E9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244" y="3642366"/>
            <a:ext cx="965200" cy="571500"/>
          </a:xfrm>
          <a:prstGeom prst="rect">
            <a:avLst/>
          </a:prstGeom>
        </p:spPr>
      </p:pic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939B97A4-54D2-0644-9C9C-E1C6BD300539}"/>
              </a:ext>
            </a:extLst>
          </p:cNvPr>
          <p:cNvSpPr txBox="1">
            <a:spLocks/>
          </p:cNvSpPr>
          <p:nvPr/>
        </p:nvSpPr>
        <p:spPr>
          <a:xfrm>
            <a:off x="7271632" y="1462303"/>
            <a:ext cx="4730506" cy="4562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defRPr sz="2800" b="0" i="0" u="none" strike="noStrike" cap="none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14300" indent="0">
              <a:buNone/>
            </a:pPr>
            <a:r>
              <a:rPr lang="en-US" sz="2200" b="1"/>
              <a:t>The Accessibility Playbook for Emerging Technology Initiatives</a:t>
            </a:r>
            <a:r>
              <a:rPr lang="en-US" sz="2200"/>
              <a:t>, a blueprint from PEAT for launching a successful initiative to drive the development of accessible emerging technologies. </a:t>
            </a:r>
          </a:p>
          <a:p>
            <a:pPr marL="114300" indent="0">
              <a:buNone/>
            </a:pPr>
            <a:r>
              <a:rPr lang="en-US" sz="2200" b="1"/>
              <a:t>W3C XR Accessibility User Requirements </a:t>
            </a:r>
            <a:r>
              <a:rPr lang="en-US" sz="2200"/>
              <a:t>help developers understand what people with disabilities may need when they access immersive applications and content. </a:t>
            </a:r>
          </a:p>
        </p:txBody>
      </p:sp>
      <p:pic>
        <p:nvPicPr>
          <p:cNvPr id="9" name="Picture 8" descr="PEAT Accessibility Playbook for Emerging Technologies Logo - football like play diagram pointing toward accessibility symbol">
            <a:extLst>
              <a:ext uri="{FF2B5EF4-FFF2-40B4-BE49-F238E27FC236}">
                <a16:creationId xmlns:a16="http://schemas.microsoft.com/office/drawing/2014/main" id="{C96016F0-6283-1E46-8AE1-1CF375BE18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3184" y="1614564"/>
            <a:ext cx="812377" cy="1581428"/>
          </a:xfrm>
          <a:prstGeom prst="rect">
            <a:avLst/>
          </a:prstGeom>
        </p:spPr>
      </p:pic>
      <p:pic>
        <p:nvPicPr>
          <p:cNvPr id="2" name="Picture 1" descr="W3C Logo">
            <a:extLst>
              <a:ext uri="{FF2B5EF4-FFF2-40B4-BE49-F238E27FC236}">
                <a16:creationId xmlns:a16="http://schemas.microsoft.com/office/drawing/2014/main" id="{5829C246-6DAB-F244-A58F-35E4C23F52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3432" y="3567210"/>
            <a:ext cx="838200" cy="5715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EA7802-A54A-EC48-A13E-EA886BD1B6F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1525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CC2007-68EE-494E-B235-A066AA2045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1005246" cy="2852737"/>
          </a:xfrm>
        </p:spPr>
        <p:txBody>
          <a:bodyPr/>
          <a:lstStyle/>
          <a:p>
            <a:r>
              <a:rPr lang="en-US" sz="6000" dirty="0"/>
              <a:t>How organizations can prepare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FF3C4C-8AC4-CB4C-B236-CA517E588E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1913" indent="0"/>
            <a:r>
              <a:rPr lang="en-US" sz="2800"/>
              <a:t>Brave New World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79BD06-C7F0-1D4A-BFB2-6316096F793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3351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F154C13-AFD9-724D-8D86-CFE0AFE49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Take Action: Think &amp; Consult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1DD3EA2-C022-974D-AAA1-BFAB9A3567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286940"/>
            <a:ext cx="7692026" cy="4562355"/>
          </a:xfrm>
        </p:spPr>
        <p:txBody>
          <a:bodyPr/>
          <a:lstStyle/>
          <a:p>
            <a:r>
              <a:rPr lang="en-US" sz="3200" b="1" dirty="0"/>
              <a:t>Think about how the technology will be used </a:t>
            </a:r>
            <a:r>
              <a:rPr lang="en-US" sz="3200" dirty="0"/>
              <a:t>by employees with different sensory, physical, and cognitive needs, including those with temporary or situational limitations. </a:t>
            </a:r>
          </a:p>
          <a:p>
            <a:r>
              <a:rPr lang="en-US" sz="3200" b="1" dirty="0"/>
              <a:t>Consult Employee Resource Groups (ERGs) </a:t>
            </a:r>
            <a:r>
              <a:rPr lang="en-US" sz="3200" dirty="0"/>
              <a:t>to learn employee perspectives and requirements.  If ERGs do not exist in your org, start one…</a:t>
            </a:r>
          </a:p>
        </p:txBody>
      </p:sp>
      <p:pic>
        <p:nvPicPr>
          <p:cNvPr id="8" name="Picture 7" descr="A young Black woman wears a VR headset while seated in front of her laptop while a white female colleague works on her tablet PC nearby">
            <a:extLst>
              <a:ext uri="{FF2B5EF4-FFF2-40B4-BE49-F238E27FC236}">
                <a16:creationId xmlns:a16="http://schemas.microsoft.com/office/drawing/2014/main" id="{05C88621-5D6D-9742-8277-BA0D8E87FE6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30848" y="1257063"/>
            <a:ext cx="3361151" cy="2379947"/>
          </a:xfrm>
          <a:prstGeom prst="rect">
            <a:avLst/>
          </a:prstGeom>
        </p:spPr>
      </p:pic>
      <p:pic>
        <p:nvPicPr>
          <p:cNvPr id="7" name="Picture 6" descr="Young Black man sitting at desk in front of his laptop wearing a VR headset and hold up his hands to make gestures">
            <a:extLst>
              <a:ext uri="{FF2B5EF4-FFF2-40B4-BE49-F238E27FC236}">
                <a16:creationId xmlns:a16="http://schemas.microsoft.com/office/drawing/2014/main" id="{C19F17E3-C862-5A49-8C69-749944A2727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30849" y="3637010"/>
            <a:ext cx="3361151" cy="322099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EA7802-A54A-EC48-A13E-EA886BD1B6F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5986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F154C13-AFD9-724D-8D86-CFE0AFE49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/>
              <a:t>Take Action: Speak &amp; Assess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1DD3EA2-C022-974D-AAA1-BFAB9A3567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286940"/>
            <a:ext cx="7557753" cy="4562355"/>
          </a:xfrm>
        </p:spPr>
        <p:txBody>
          <a:bodyPr/>
          <a:lstStyle/>
          <a:p>
            <a:r>
              <a:rPr lang="en-US" sz="3200" b="1"/>
              <a:t>Speak to suppliers </a:t>
            </a:r>
            <a:r>
              <a:rPr lang="en-US" sz="3200"/>
              <a:t>to determine their accessibility testing protocols and learn whether people with disabilities were consulted in the design process. </a:t>
            </a:r>
          </a:p>
          <a:p>
            <a:r>
              <a:rPr lang="en-US" sz="3200" b="1"/>
              <a:t>Assess whether the technology is flexible </a:t>
            </a:r>
            <a:r>
              <a:rPr lang="en-US" sz="3200"/>
              <a:t>and supports different input modalities, as well as interaction modes. </a:t>
            </a:r>
          </a:p>
          <a:p>
            <a:pPr lvl="1"/>
            <a:r>
              <a:rPr lang="en-US"/>
              <a:t>For example, supporting different ways of communicating (voice, text, sign language) might help employees in loud or quiet environments. </a:t>
            </a:r>
            <a:endParaRPr lang="en-US" sz="2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EA7802-A54A-EC48-A13E-EA886BD1B6F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4939BE2-9067-C244-9334-3A8E55C4F5DC}"/>
              </a:ext>
            </a:extLst>
          </p:cNvPr>
          <p:cNvSpPr/>
          <p:nvPr/>
        </p:nvSpPr>
        <p:spPr>
          <a:xfrm>
            <a:off x="838200" y="6400412"/>
            <a:ext cx="362471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/>
              <a:t>Photo Credits: </a:t>
            </a:r>
            <a:r>
              <a:rPr lang="en-US" sz="1200"/>
              <a:t>Cytonn Photography on Unsplash </a:t>
            </a:r>
          </a:p>
        </p:txBody>
      </p:sp>
      <p:pic>
        <p:nvPicPr>
          <p:cNvPr id="11" name="Picture 10" descr="Close-up of hands shaking">
            <a:extLst>
              <a:ext uri="{FF2B5EF4-FFF2-40B4-BE49-F238E27FC236}">
                <a16:creationId xmlns:a16="http://schemas.microsoft.com/office/drawing/2014/main" id="{8050A8D3-195D-9544-BA5A-E2F839FF1CA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95953" y="1387148"/>
            <a:ext cx="3796047" cy="1873171"/>
          </a:xfrm>
          <a:prstGeom prst="rect">
            <a:avLst/>
          </a:prstGeom>
        </p:spPr>
      </p:pic>
      <p:pic>
        <p:nvPicPr>
          <p:cNvPr id="13" name="Picture 12" descr="Man seated at desk looks at his desktop computer while participating in a videoconfernce with four diverse colleagues shown on the screen">
            <a:extLst>
              <a:ext uri="{FF2B5EF4-FFF2-40B4-BE49-F238E27FC236}">
                <a16:creationId xmlns:a16="http://schemas.microsoft.com/office/drawing/2014/main" id="{A0396381-76D4-D54D-909F-07E8013902E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95953" y="3265068"/>
            <a:ext cx="3796047" cy="3586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0559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F154C13-AFD9-724D-8D86-CFE0AFE49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/>
              <a:t>Take Action: Make a Business Case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1DD3EA2-C022-974D-AAA1-BFAB9A3567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5256" y="1286940"/>
            <a:ext cx="6552157" cy="4562355"/>
          </a:xfrm>
        </p:spPr>
        <p:txBody>
          <a:bodyPr/>
          <a:lstStyle/>
          <a:p>
            <a:r>
              <a:rPr lang="en-US" sz="3000" b="1"/>
              <a:t>Develop a business case for inclusive XR and immersive technologies </a:t>
            </a:r>
            <a:r>
              <a:rPr lang="en-US" sz="3000"/>
              <a:t>that clearly maps to your established organizational goals and objectives. </a:t>
            </a:r>
          </a:p>
          <a:p>
            <a:r>
              <a:rPr lang="en-US" sz="3000" b="1"/>
              <a:t>Document how accessibility can support these goals. </a:t>
            </a:r>
          </a:p>
          <a:p>
            <a:r>
              <a:rPr lang="en-US" sz="3000" b="1"/>
              <a:t>Learn more: </a:t>
            </a:r>
          </a:p>
          <a:p>
            <a:pPr lvl="1"/>
            <a:r>
              <a:rPr lang="en-US" sz="2800">
                <a:hlinkClick r:id="rId2"/>
              </a:rPr>
              <a:t>PEAT: Making the Business Case</a:t>
            </a:r>
            <a:endParaRPr lang="en-US" sz="2800"/>
          </a:p>
          <a:p>
            <a:pPr lvl="1"/>
            <a:r>
              <a:rPr lang="en-US" sz="2800">
                <a:hlinkClick r:id="rId3"/>
              </a:rPr>
              <a:t>Accenture: “Enabling Change: Getting to Equal” Report</a:t>
            </a:r>
            <a:endParaRPr lang="en-US" sz="2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EA7802-A54A-EC48-A13E-EA886BD1B6F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4098" name="Picture 2" descr="Enabling Change Getting to Equal 2020: Disability Inclusion">
            <a:extLst>
              <a:ext uri="{FF2B5EF4-FFF2-40B4-BE49-F238E27FC236}">
                <a16:creationId xmlns:a16="http://schemas.microsoft.com/office/drawing/2014/main" id="{316C67C6-3D0D-9A44-BC6A-82CECAAB99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264575" y="1424726"/>
            <a:ext cx="4927425" cy="3397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00539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CC2007-68EE-494E-B235-A066AA2045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1005246" cy="2852737"/>
          </a:xfrm>
        </p:spPr>
        <p:txBody>
          <a:bodyPr/>
          <a:lstStyle/>
          <a:p>
            <a:r>
              <a:rPr lang="en-US" sz="6000" dirty="0"/>
              <a:t>Resources and Q&amp;A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FF3C4C-8AC4-CB4C-B236-CA517E588E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1913" indent="0"/>
            <a:r>
              <a:rPr lang="en-US" sz="2800"/>
              <a:t>Brave New World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79BD06-C7F0-1D4A-BFB2-6316096F793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0886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F154C13-AFD9-724D-8D86-CFE0AFE49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1DD3EA2-C022-974D-AAA1-BFAB9A3567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7990" y="1378578"/>
            <a:ext cx="10282935" cy="2773977"/>
          </a:xfrm>
        </p:spPr>
        <p:txBody>
          <a:bodyPr/>
          <a:lstStyle/>
          <a:p>
            <a:pPr indent="-406400">
              <a:spcBef>
                <a:spcPts val="0"/>
              </a:spcBef>
              <a:spcAft>
                <a:spcPts val="1200"/>
              </a:spcAft>
              <a:buSzPts val="2800"/>
            </a:pPr>
            <a:r>
              <a:rPr lang="en-US" b="1" dirty="0"/>
              <a:t>XR Access Initiative </a:t>
            </a:r>
            <a:r>
              <a:rPr lang="en-US" dirty="0"/>
              <a:t>(</a:t>
            </a:r>
            <a:r>
              <a:rPr lang="en-US" dirty="0">
                <a:hlinkClick r:id="rId2"/>
              </a:rPr>
              <a:t>XRAccess.org</a:t>
            </a:r>
            <a:r>
              <a:rPr lang="en-US" dirty="0"/>
              <a:t>)</a:t>
            </a:r>
          </a:p>
          <a:p>
            <a:pPr indent="-406400">
              <a:spcBef>
                <a:spcPts val="0"/>
              </a:spcBef>
              <a:spcAft>
                <a:spcPts val="1200"/>
              </a:spcAft>
              <a:buSzPts val="2800"/>
            </a:pPr>
            <a:r>
              <a:rPr lang="en-US" b="1" dirty="0"/>
              <a:t>XR Association Developers Guide, Chapter 3:</a:t>
            </a:r>
            <a:r>
              <a:rPr lang="en-US" dirty="0"/>
              <a:t> </a:t>
            </a:r>
            <a:r>
              <a:rPr lang="en-US" dirty="0">
                <a:hlinkClick r:id="rId3"/>
              </a:rPr>
              <a:t>“Accessibility &amp; Inclusive Design in Immersive Experiences”</a:t>
            </a:r>
            <a:endParaRPr lang="en-US" dirty="0"/>
          </a:p>
          <a:p>
            <a:pPr indent="-406400">
              <a:spcBef>
                <a:spcPts val="0"/>
              </a:spcBef>
              <a:spcAft>
                <a:spcPts val="1200"/>
              </a:spcAft>
              <a:buSzPts val="2800"/>
            </a:pPr>
            <a:r>
              <a:rPr lang="en-US" b="1" dirty="0"/>
              <a:t>PEAT, </a:t>
            </a:r>
            <a:r>
              <a:rPr lang="en-US" dirty="0">
                <a:hlinkClick r:id="rId4"/>
              </a:rPr>
              <a:t>“5 Takeaways from the XR Access Symposium Report”</a:t>
            </a:r>
            <a:endParaRPr lang="en-US" dirty="0"/>
          </a:p>
          <a:p>
            <a:pPr indent="-406400">
              <a:spcBef>
                <a:spcPts val="0"/>
              </a:spcBef>
              <a:spcAft>
                <a:spcPts val="1200"/>
              </a:spcAft>
              <a:buSzPts val="2800"/>
            </a:pPr>
            <a:r>
              <a:rPr lang="en-US" b="1" dirty="0"/>
              <a:t>PEAT / </a:t>
            </a:r>
            <a:r>
              <a:rPr lang="en-US" b="1" dirty="0" err="1"/>
              <a:t>Workology</a:t>
            </a:r>
            <a:r>
              <a:rPr lang="en-US" b="1" dirty="0"/>
              <a:t> Future of Work Podcast</a:t>
            </a:r>
            <a:r>
              <a:rPr lang="en-US" dirty="0"/>
              <a:t>: </a:t>
            </a:r>
            <a:r>
              <a:rPr lang="en-US" dirty="0">
                <a:hlinkClick r:id="rId5"/>
              </a:rPr>
              <a:t>“Value of VR for Training and Employee Development”</a:t>
            </a:r>
            <a:endParaRPr lang="en-US" dirty="0"/>
          </a:p>
          <a:p>
            <a:pPr lvl="0" indent="-406400">
              <a:spcBef>
                <a:spcPts val="0"/>
              </a:spcBef>
              <a:spcAft>
                <a:spcPts val="1200"/>
              </a:spcAft>
              <a:buSzPts val="2800"/>
            </a:pPr>
            <a:endParaRPr lang="en-US" sz="2400" dirty="0"/>
          </a:p>
          <a:p>
            <a:pPr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§"/>
            </a:pP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72F92CD-24A7-0948-94F5-9C565B17021F}"/>
              </a:ext>
            </a:extLst>
          </p:cNvPr>
          <p:cNvSpPr/>
          <p:nvPr/>
        </p:nvSpPr>
        <p:spPr>
          <a:xfrm>
            <a:off x="737990" y="4618154"/>
            <a:ext cx="10832977" cy="1375556"/>
          </a:xfrm>
          <a:prstGeom prst="rect">
            <a:avLst/>
          </a:prstGeom>
          <a:solidFill>
            <a:srgbClr val="DBF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Ins="2286000" rtlCol="0" anchor="ctr"/>
          <a:lstStyle/>
          <a:p>
            <a:r>
              <a:rPr lang="en-US" sz="2000" b="1">
                <a:solidFill>
                  <a:srgbClr val="58595B"/>
                </a:solidFill>
              </a:rPr>
              <a:t>Download a newly-published White Paper, “Inclusive XR in the Workplace”, which PEAT has co-authored with the XR Association. Learn more at: PEATworks.org/ or XRA.org/</a:t>
            </a:r>
          </a:p>
        </p:txBody>
      </p:sp>
      <p:pic>
        <p:nvPicPr>
          <p:cNvPr id="9" name="Picture 2" descr="Welcome to the XR Association - Home">
            <a:extLst>
              <a:ext uri="{FF2B5EF4-FFF2-40B4-BE49-F238E27FC236}">
                <a16:creationId xmlns:a16="http://schemas.microsoft.com/office/drawing/2014/main" id="{E9A5B2C5-B1EB-9942-83D0-CF985354B3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51150" y="4776830"/>
            <a:ext cx="19431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EA7802-A54A-EC48-A13E-EA886BD1B6F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5768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F154C13-AFD9-724D-8D86-CFE0AFE49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Join the Conversation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1DD3EA2-C022-974D-AAA1-BFAB9A3567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5349" y="1378578"/>
            <a:ext cx="6329947" cy="2773977"/>
          </a:xfrm>
        </p:spPr>
        <p:txBody>
          <a:bodyPr/>
          <a:lstStyle/>
          <a:p>
            <a:pPr indent="-406400">
              <a:spcBef>
                <a:spcPts val="0"/>
              </a:spcBef>
              <a:spcAft>
                <a:spcPts val="1200"/>
              </a:spcAft>
              <a:buSzPts val="2800"/>
            </a:pPr>
            <a:r>
              <a:rPr lang="en-US" sz="3000" b="1" dirty="0"/>
              <a:t>URL</a:t>
            </a:r>
            <a:r>
              <a:rPr lang="en-US" sz="3000" dirty="0"/>
              <a:t>: </a:t>
            </a:r>
            <a:r>
              <a:rPr lang="en-US" sz="3000" dirty="0">
                <a:hlinkClick r:id="rId2"/>
              </a:rPr>
              <a:t>PeatWorks.org</a:t>
            </a:r>
            <a:endParaRPr lang="en-US" sz="3000" dirty="0"/>
          </a:p>
          <a:p>
            <a:pPr indent="-406400">
              <a:spcBef>
                <a:spcPts val="0"/>
              </a:spcBef>
              <a:spcAft>
                <a:spcPts val="1200"/>
              </a:spcAft>
              <a:buSzPts val="2800"/>
            </a:pPr>
            <a:r>
              <a:rPr lang="en-US" sz="3000" b="1" dirty="0"/>
              <a:t>Newsletter</a:t>
            </a:r>
            <a:r>
              <a:rPr lang="en-US" sz="3000" dirty="0"/>
              <a:t>: </a:t>
            </a:r>
            <a:r>
              <a:rPr lang="en-US" sz="3000" dirty="0">
                <a:hlinkClick r:id="rId3"/>
              </a:rPr>
              <a:t>PeatWorks.org/eNews</a:t>
            </a:r>
            <a:r>
              <a:rPr lang="en-US" sz="3000" dirty="0"/>
              <a:t> </a:t>
            </a:r>
          </a:p>
          <a:p>
            <a:pPr indent="-406400">
              <a:spcBef>
                <a:spcPts val="0"/>
              </a:spcBef>
              <a:spcAft>
                <a:spcPts val="1200"/>
              </a:spcAft>
              <a:buSzPts val="2800"/>
            </a:pPr>
            <a:r>
              <a:rPr lang="en-US" sz="3000" b="1" dirty="0"/>
              <a:t>Twitter</a:t>
            </a:r>
            <a:r>
              <a:rPr lang="en-US" sz="3000" dirty="0"/>
              <a:t>: @</a:t>
            </a:r>
            <a:r>
              <a:rPr lang="en-US" sz="3000" dirty="0" err="1"/>
              <a:t>PeatWorks</a:t>
            </a:r>
            <a:endParaRPr lang="en-US" sz="3000" dirty="0"/>
          </a:p>
          <a:p>
            <a:pPr indent="-406400">
              <a:spcBef>
                <a:spcPts val="0"/>
              </a:spcBef>
              <a:spcAft>
                <a:spcPts val="1200"/>
              </a:spcAft>
              <a:buSzPts val="2800"/>
            </a:pPr>
            <a:r>
              <a:rPr lang="en-US" sz="3000" b="1" dirty="0"/>
              <a:t>Email</a:t>
            </a:r>
            <a:r>
              <a:rPr lang="en-US" sz="3000" dirty="0"/>
              <a:t>: </a:t>
            </a:r>
            <a:r>
              <a:rPr lang="en-US" sz="3000" dirty="0">
                <a:hlinkClick r:id="rId4"/>
              </a:rPr>
              <a:t>hello@PeatWorks.org</a:t>
            </a:r>
            <a:r>
              <a:rPr lang="en-US" sz="3000" dirty="0"/>
              <a:t> </a:t>
            </a:r>
          </a:p>
          <a:p>
            <a:pPr indent="-406400">
              <a:spcBef>
                <a:spcPts val="0"/>
              </a:spcBef>
              <a:spcAft>
                <a:spcPts val="1200"/>
              </a:spcAft>
              <a:buSzPts val="2800"/>
            </a:pPr>
            <a:endParaRPr lang="en-US" sz="3200" dirty="0"/>
          </a:p>
          <a:p>
            <a:pPr marL="2063750" lvl="2" indent="0">
              <a:spcBef>
                <a:spcPts val="0"/>
              </a:spcBef>
              <a:spcAft>
                <a:spcPts val="600"/>
              </a:spcAft>
              <a:buSzPts val="2800"/>
              <a:buNone/>
            </a:pPr>
            <a:r>
              <a:rPr lang="en-US" sz="2800" b="1" dirty="0">
                <a:solidFill>
                  <a:srgbClr val="1475A1"/>
                </a:solidFill>
              </a:rPr>
              <a:t>Bill Curtis-Davidson</a:t>
            </a:r>
          </a:p>
          <a:p>
            <a:pPr marL="2063750" lvl="2" indent="0">
              <a:spcBef>
                <a:spcPts val="0"/>
              </a:spcBef>
              <a:spcAft>
                <a:spcPts val="600"/>
              </a:spcAft>
              <a:buSzPts val="2800"/>
              <a:buNone/>
            </a:pPr>
            <a:r>
              <a:rPr lang="en-US" sz="1800" dirty="0"/>
              <a:t>Co-Director, Partnership on Employment &amp; Accessible Technology </a:t>
            </a:r>
            <a:r>
              <a:rPr lang="en-US" sz="1800" dirty="0">
                <a:hlinkClick r:id="rId5"/>
              </a:rPr>
              <a:t>linkedin.com/in/billcurtisdavidson/</a:t>
            </a:r>
            <a:endParaRPr lang="en-US" sz="1800" dirty="0"/>
          </a:p>
          <a:p>
            <a:pPr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EA7802-A54A-EC48-A13E-EA886BD1B6F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3" name="Picture 2" descr="A Screenshot of the PEAT website homepage on July 29, 2021&#10;">
            <a:extLst>
              <a:ext uri="{FF2B5EF4-FFF2-40B4-BE49-F238E27FC236}">
                <a16:creationId xmlns:a16="http://schemas.microsoft.com/office/drawing/2014/main" id="{49BB2988-FA69-3540-B65D-5DAD9886124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13337" y="1424726"/>
            <a:ext cx="5078663" cy="4086721"/>
          </a:xfrm>
          <a:prstGeom prst="rect">
            <a:avLst/>
          </a:prstGeom>
          <a:effectLst>
            <a:outerShdw blurRad="2667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 descr="Bill Curtis-Davidson headshot - middle aged white male with brownish gray hair and a goatee, wearing glasses">
            <a:extLst>
              <a:ext uri="{FF2B5EF4-FFF2-40B4-BE49-F238E27FC236}">
                <a16:creationId xmlns:a16="http://schemas.microsoft.com/office/drawing/2014/main" id="{AF021670-8B83-404C-9356-D4CC863F3AE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-10000"/>
                    </a14:imgEffect>
                    <a14:imgEffect>
                      <a14:brightnessContrast bright="5000" contras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2450" y="3964280"/>
            <a:ext cx="1869941" cy="1838389"/>
          </a:xfrm>
          <a:prstGeom prst="ellipse">
            <a:avLst/>
          </a:prstGeom>
          <a:ln w="57150" cmpd="sng">
            <a:solidFill>
              <a:srgbClr val="E6762F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489067"/>
                      <a:gd name="connsiteY0" fmla="*/ 1223534 h 2447068"/>
                      <a:gd name="connsiteX1" fmla="*/ 1244534 w 2489067"/>
                      <a:gd name="connsiteY1" fmla="*/ 0 h 2447068"/>
                      <a:gd name="connsiteX2" fmla="*/ 2489068 w 2489067"/>
                      <a:gd name="connsiteY2" fmla="*/ 1223534 h 2447068"/>
                      <a:gd name="connsiteX3" fmla="*/ 1244534 w 2489067"/>
                      <a:gd name="connsiteY3" fmla="*/ 2447068 h 2447068"/>
                      <a:gd name="connsiteX4" fmla="*/ 0 w 2489067"/>
                      <a:gd name="connsiteY4" fmla="*/ 1223534 h 24470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89067" h="2447068" fill="none" extrusionOk="0">
                        <a:moveTo>
                          <a:pt x="0" y="1223534"/>
                        </a:moveTo>
                        <a:cubicBezTo>
                          <a:pt x="45869" y="553236"/>
                          <a:pt x="598774" y="-85566"/>
                          <a:pt x="1244534" y="0"/>
                        </a:cubicBezTo>
                        <a:cubicBezTo>
                          <a:pt x="1920379" y="-1760"/>
                          <a:pt x="2447848" y="586603"/>
                          <a:pt x="2489068" y="1223534"/>
                        </a:cubicBezTo>
                        <a:cubicBezTo>
                          <a:pt x="2482201" y="1833787"/>
                          <a:pt x="1912897" y="2473437"/>
                          <a:pt x="1244534" y="2447068"/>
                        </a:cubicBezTo>
                        <a:cubicBezTo>
                          <a:pt x="651392" y="2499802"/>
                          <a:pt x="51234" y="1911592"/>
                          <a:pt x="0" y="1223534"/>
                        </a:cubicBezTo>
                        <a:close/>
                      </a:path>
                      <a:path w="2489067" h="2447068" stroke="0" extrusionOk="0">
                        <a:moveTo>
                          <a:pt x="0" y="1223534"/>
                        </a:moveTo>
                        <a:cubicBezTo>
                          <a:pt x="-20865" y="534925"/>
                          <a:pt x="481954" y="28240"/>
                          <a:pt x="1244534" y="0"/>
                        </a:cubicBezTo>
                        <a:cubicBezTo>
                          <a:pt x="1991194" y="12489"/>
                          <a:pt x="2387043" y="551039"/>
                          <a:pt x="2489068" y="1223534"/>
                        </a:cubicBezTo>
                        <a:cubicBezTo>
                          <a:pt x="2480090" y="1908040"/>
                          <a:pt x="1915305" y="2538634"/>
                          <a:pt x="1244534" y="2447068"/>
                        </a:cubicBezTo>
                        <a:cubicBezTo>
                          <a:pt x="545339" y="2440580"/>
                          <a:pt x="57455" y="1926726"/>
                          <a:pt x="0" y="1223534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</p:pic>
    </p:spTree>
    <p:extLst>
      <p:ext uri="{BB962C8B-B14F-4D97-AF65-F5344CB8AC3E}">
        <p14:creationId xmlns:p14="http://schemas.microsoft.com/office/powerpoint/2010/main" val="20673742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F154C13-AFD9-724D-8D86-CFE0AFE49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/>
              <a:t>Topics We’ll Explore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1DD3EA2-C022-974D-AAA1-BFAB9A3567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80323" y="1362096"/>
            <a:ext cx="10948793" cy="4562355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3200" dirty="0"/>
              <a:t>How immersive technologies are reshaping work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/>
              <a:t>New ways to engage, train, connect the hybrid workforce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/>
              <a:t>Gaining a competitive edge with accessible immersive tech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/>
              <a:t>Community efforts to improve immersive tech accessibility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/>
              <a:t>How organizations can prepare for this “brave new world”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/>
              <a:t>Resources and Q&amp;A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74BCEAB-E064-0240-85EA-23EDAA7BB5B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722450" y="4985360"/>
            <a:ext cx="11064541" cy="1375556"/>
          </a:xfrm>
          <a:prstGeom prst="rect">
            <a:avLst/>
          </a:prstGeom>
          <a:solidFill>
            <a:srgbClr val="DBF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Ins="2286000" rtlCol="0" anchor="ctr"/>
          <a:lstStyle/>
          <a:p>
            <a:r>
              <a:rPr lang="en-US" sz="2000" b="1">
                <a:solidFill>
                  <a:srgbClr val="58595B"/>
                </a:solidFill>
              </a:rPr>
              <a:t>The content for this session is based off a newly-published White Paper, “Inclusive XR in the Workplace”, which PEAT has co-authored with the XR Association. Learn more at: PEATworks.org/ or XRA.org/</a:t>
            </a:r>
          </a:p>
        </p:txBody>
      </p:sp>
      <p:pic>
        <p:nvPicPr>
          <p:cNvPr id="1026" name="Picture 2" descr="Welcome to the XR Association - Home">
            <a:extLst>
              <a:ext uri="{FF2B5EF4-FFF2-40B4-BE49-F238E27FC236}">
                <a16:creationId xmlns:a16="http://schemas.microsoft.com/office/drawing/2014/main" id="{674EAA77-9303-4A40-8183-289A1405F6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08976" y="5130233"/>
            <a:ext cx="19431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EA7802-A54A-EC48-A13E-EA886BD1B6F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344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CC2007-68EE-494E-B235-A066AA2045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FF3C4C-8AC4-CB4C-B236-CA517E588E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113" indent="0"/>
            <a:r>
              <a:rPr lang="en-US" dirty="0"/>
              <a:t>Brave New World: Accessible Immersive Technologies and the Future of Work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79BD06-C7F0-1D4A-BFB2-6316096F793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9601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F154C13-AFD9-724D-8D86-CFE0AFE49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/>
              <a:t>Important Notes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1DD3EA2-C022-974D-AAA1-BFAB9A3567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424726"/>
            <a:ext cx="7378874" cy="4695087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US"/>
              <a:t>PEAT material does not necessarily reflect the views or policies of the Office of Disability Employment Policy, U.S. Department of Labor</a:t>
            </a:r>
          </a:p>
          <a:p>
            <a:pPr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US"/>
              <a:t>Nor does the mention of trade names, commercial products, or organizations imply endorsement by the U.S. Government </a:t>
            </a:r>
          </a:p>
          <a:p>
            <a:pPr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US"/>
              <a:t>Examples of specific technologies shown in this session are for illustration purposes only 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EA7802-A54A-EC48-A13E-EA886BD1B6F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8" name="Picture 2" descr="3 arrows starting from a similar position then going forward and curving right and left">
            <a:extLst>
              <a:ext uri="{FF2B5EF4-FFF2-40B4-BE49-F238E27FC236}">
                <a16:creationId xmlns:a16="http://schemas.microsoft.com/office/drawing/2014/main" id="{ED229808-1245-374A-BA09-69BD00A171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05798" y="1424726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51371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CC2007-68EE-494E-B235-A066AA2045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1005246" cy="2852737"/>
          </a:xfrm>
        </p:spPr>
        <p:txBody>
          <a:bodyPr/>
          <a:lstStyle/>
          <a:p>
            <a:r>
              <a:rPr lang="en-US" sz="6000"/>
              <a:t>Immersive Technologies Are Reshaping How We Work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FF3C4C-8AC4-CB4C-B236-CA517E588E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1913" indent="0"/>
            <a:r>
              <a:rPr lang="en-US" sz="2800"/>
              <a:t>Brave New World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79BD06-C7F0-1D4A-BFB2-6316096F793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3015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F154C13-AFD9-724D-8D86-CFE0AFE49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/>
              <a:t>What is immersive technology?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1DD3EA2-C022-974D-AAA1-BFAB9A3567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198" y="1424726"/>
            <a:ext cx="7917495" cy="4562355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3000"/>
              <a:t>Immersive technology is </a:t>
            </a:r>
            <a:r>
              <a:rPr lang="en-US" sz="3000" b="1"/>
              <a:t>an integration of virtual content with the physical environment </a:t>
            </a:r>
            <a:r>
              <a:rPr lang="en-US" sz="3000"/>
              <a:t>in a way that allows the user to engage naturally with the blended reality.  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000"/>
              <a:t>In an immersive experience, the </a:t>
            </a:r>
            <a:r>
              <a:rPr lang="en-US" sz="3000" b="1"/>
              <a:t>user accepts virtual elements of their environment as part of the whole</a:t>
            </a:r>
            <a:r>
              <a:rPr lang="en-US" sz="3000"/>
              <a:t>, potentially becoming less conscious that those elements are not part of physical reality.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EA7802-A54A-EC48-A13E-EA886BD1B6F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519692-8B13-1743-9651-5D9016A2BB66}"/>
              </a:ext>
            </a:extLst>
          </p:cNvPr>
          <p:cNvSpPr/>
          <p:nvPr/>
        </p:nvSpPr>
        <p:spPr>
          <a:xfrm>
            <a:off x="838198" y="6400412"/>
            <a:ext cx="455595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chemeClr val="bg2"/>
                </a:solidFill>
              </a:rPr>
              <a:t>Reference</a:t>
            </a:r>
            <a:r>
              <a:rPr lang="en-US" sz="1200" dirty="0">
                <a:solidFill>
                  <a:schemeClr val="bg2"/>
                </a:solidFill>
              </a:rPr>
              <a:t>: TechTarget, </a:t>
            </a:r>
            <a:r>
              <a:rPr lang="en-US" sz="1200" dirty="0" err="1">
                <a:solidFill>
                  <a:schemeClr val="bg2"/>
                </a:solidFill>
              </a:rPr>
              <a:t>WhatIs.com</a:t>
            </a:r>
            <a:r>
              <a:rPr lang="en-US" sz="1200" dirty="0">
                <a:solidFill>
                  <a:schemeClr val="bg2"/>
                </a:solidFill>
              </a:rPr>
              <a:t>, “</a:t>
            </a:r>
            <a:r>
              <a:rPr lang="en-US" sz="1200" dirty="0">
                <a:solidFill>
                  <a:schemeClr val="bg2"/>
                </a:solidFill>
                <a:hlinkClick r:id="rId2"/>
              </a:rPr>
              <a:t>Immersive Technology</a:t>
            </a:r>
            <a:r>
              <a:rPr lang="en-US" sz="1200" dirty="0">
                <a:solidFill>
                  <a:schemeClr val="bg2"/>
                </a:solidFill>
              </a:rPr>
              <a:t>”</a:t>
            </a:r>
            <a:endParaRPr lang="en-US" sz="1200" dirty="0">
              <a:solidFill>
                <a:srgbClr val="FF0000"/>
              </a:solidFill>
            </a:endParaRPr>
          </a:p>
        </p:txBody>
      </p:sp>
      <p:pic>
        <p:nvPicPr>
          <p:cNvPr id="8" name="Picture 7" descr="Older male and younger female co-workers use an augmented reality mobile app to view a 3D digital model of a city displayed on a table in front of them">
            <a:extLst>
              <a:ext uri="{FF2B5EF4-FFF2-40B4-BE49-F238E27FC236}">
                <a16:creationId xmlns:a16="http://schemas.microsoft.com/office/drawing/2014/main" id="{DA003D87-7147-8445-80F5-9F40668BBB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8100" y="1560186"/>
            <a:ext cx="3263900" cy="401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7910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F154C13-AFD9-724D-8D86-CFE0AFE49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/>
              <a:t>Immersive Tech and XR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1DD3EA2-C022-974D-AAA1-BFAB9A3567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2450" y="1424726"/>
            <a:ext cx="10747100" cy="4562355"/>
          </a:xfrm>
        </p:spPr>
        <p:txBody>
          <a:bodyPr/>
          <a:lstStyle/>
          <a:p>
            <a:pPr marL="114300" indent="0">
              <a:buNone/>
            </a:pPr>
            <a:r>
              <a:rPr lang="en-US" b="1"/>
              <a:t>Immersive technology is synonymous with “Extended Reality” or “XR”</a:t>
            </a:r>
            <a:r>
              <a:rPr lang="en-US"/>
              <a:t>, and there are three key types or XR technologies and experiences</a:t>
            </a:r>
            <a:endParaRPr lang="en-US" sz="24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7C18496-D6C1-E842-8AC5-CB634D5984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2775285"/>
            <a:ext cx="12192000" cy="3064041"/>
          </a:xfrm>
          <a:prstGeom prst="rect">
            <a:avLst/>
          </a:prstGeom>
          <a:gradFill flip="none" rotWithShape="1">
            <a:gsLst>
              <a:gs pos="0">
                <a:srgbClr val="1475A1"/>
              </a:gs>
              <a:gs pos="100000">
                <a:srgbClr val="213B4E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4CC9103-CABD-4F4E-977E-13699938CCCA}"/>
              </a:ext>
            </a:extLst>
          </p:cNvPr>
          <p:cNvSpPr/>
          <p:nvPr/>
        </p:nvSpPr>
        <p:spPr>
          <a:xfrm>
            <a:off x="279400" y="3058401"/>
            <a:ext cx="352626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</a:rPr>
              <a:t>Virtual Reality</a:t>
            </a:r>
          </a:p>
          <a:p>
            <a:r>
              <a:rPr lang="en-US" sz="1800">
                <a:solidFill>
                  <a:schemeClr val="bg1"/>
                </a:solidFill>
              </a:rPr>
              <a:t>Replaces a user’s </a:t>
            </a:r>
            <a:br>
              <a:rPr lang="en-US" sz="1800">
                <a:solidFill>
                  <a:schemeClr val="bg1"/>
                </a:solidFill>
              </a:rPr>
            </a:br>
            <a:r>
              <a:rPr lang="en-US" sz="1800">
                <a:solidFill>
                  <a:schemeClr val="bg1"/>
                </a:solidFill>
              </a:rPr>
              <a:t>real surroundings with </a:t>
            </a:r>
            <a:br>
              <a:rPr lang="en-US" sz="1800">
                <a:solidFill>
                  <a:schemeClr val="bg1"/>
                </a:solidFill>
              </a:rPr>
            </a:br>
            <a:r>
              <a:rPr lang="en-US" sz="1800">
                <a:solidFill>
                  <a:schemeClr val="bg1"/>
                </a:solidFill>
              </a:rPr>
              <a:t>a simulated environment, </a:t>
            </a:r>
            <a:br>
              <a:rPr lang="en-US" sz="1800">
                <a:solidFill>
                  <a:schemeClr val="bg1"/>
                </a:solidFill>
              </a:rPr>
            </a:br>
            <a:r>
              <a:rPr lang="en-US" sz="1800">
                <a:solidFill>
                  <a:schemeClr val="bg1"/>
                </a:solidFill>
              </a:rPr>
              <a:t>such as a construction site, a subway system, a coastal flood plain, or an energy grid.</a:t>
            </a:r>
          </a:p>
        </p:txBody>
      </p:sp>
      <p:pic>
        <p:nvPicPr>
          <p:cNvPr id="12" name="Picture 11" descr="Virtual Reality icon - globe">
            <a:extLst>
              <a:ext uri="{FF2B5EF4-FFF2-40B4-BE49-F238E27FC236}">
                <a16:creationId xmlns:a16="http://schemas.microsoft.com/office/drawing/2014/main" id="{E8B8ED40-6CB6-2149-AC77-D520AFACEE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8558" y="3058401"/>
            <a:ext cx="1035384" cy="98361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E8D0008-CE12-E744-84C7-9DB25008A56B}"/>
              </a:ext>
            </a:extLst>
          </p:cNvPr>
          <p:cNvSpPr/>
          <p:nvPr/>
        </p:nvSpPr>
        <p:spPr>
          <a:xfrm>
            <a:off x="3941754" y="3058401"/>
            <a:ext cx="321503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Augmented Reality</a:t>
            </a:r>
          </a:p>
          <a:p>
            <a:r>
              <a:rPr lang="en-US" sz="1800" dirty="0">
                <a:solidFill>
                  <a:schemeClr val="bg1"/>
                </a:solidFill>
              </a:rPr>
              <a:t>Layers computer-generated imagery onto a user’s view of </a:t>
            </a:r>
            <a:br>
              <a:rPr lang="en-US" sz="1800" dirty="0">
                <a:solidFill>
                  <a:schemeClr val="bg1"/>
                </a:solidFill>
              </a:rPr>
            </a:br>
            <a:r>
              <a:rPr lang="en-US" sz="1800" dirty="0">
                <a:solidFill>
                  <a:schemeClr val="bg1"/>
                </a:solidFill>
              </a:rPr>
              <a:t>the real world, thus </a:t>
            </a:r>
            <a:br>
              <a:rPr lang="en-US" sz="1800" dirty="0">
                <a:solidFill>
                  <a:schemeClr val="bg1"/>
                </a:solidFill>
              </a:rPr>
            </a:br>
            <a:r>
              <a:rPr lang="en-US" sz="1800" dirty="0">
                <a:solidFill>
                  <a:schemeClr val="bg1"/>
                </a:solidFill>
              </a:rPr>
              <a:t>providing a composite view.</a:t>
            </a:r>
          </a:p>
        </p:txBody>
      </p:sp>
      <p:pic>
        <p:nvPicPr>
          <p:cNvPr id="14" name="Picture 13" descr="Augmented Reality icon - symbol of image floating over top of globe">
            <a:extLst>
              <a:ext uri="{FF2B5EF4-FFF2-40B4-BE49-F238E27FC236}">
                <a16:creationId xmlns:a16="http://schemas.microsoft.com/office/drawing/2014/main" id="{521A9029-81F1-9A4A-B5E7-8736D79610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5072" y="3023590"/>
            <a:ext cx="1050301" cy="98361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28390A1-164C-B64C-9C37-D16BB4ED3EE8}"/>
              </a:ext>
            </a:extLst>
          </p:cNvPr>
          <p:cNvSpPr/>
          <p:nvPr/>
        </p:nvSpPr>
        <p:spPr>
          <a:xfrm>
            <a:off x="8261379" y="3058401"/>
            <a:ext cx="3526258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</a:rPr>
              <a:t>Mixed Reality</a:t>
            </a:r>
          </a:p>
          <a:p>
            <a:r>
              <a:rPr lang="en-US" sz="1800">
                <a:solidFill>
                  <a:schemeClr val="bg1"/>
                </a:solidFill>
              </a:rPr>
              <a:t>Blends augmented and </a:t>
            </a:r>
            <a:br>
              <a:rPr lang="en-US" sz="1800">
                <a:solidFill>
                  <a:schemeClr val="bg1"/>
                </a:solidFill>
              </a:rPr>
            </a:br>
            <a:r>
              <a:rPr lang="en-US" sz="1800">
                <a:solidFill>
                  <a:schemeClr val="bg1"/>
                </a:solidFill>
              </a:rPr>
              <a:t>virtual reality, allowing </a:t>
            </a:r>
            <a:br>
              <a:rPr lang="en-US" sz="1800">
                <a:solidFill>
                  <a:schemeClr val="bg1"/>
                </a:solidFill>
              </a:rPr>
            </a:br>
            <a:r>
              <a:rPr lang="en-US" sz="1800">
                <a:solidFill>
                  <a:schemeClr val="bg1"/>
                </a:solidFill>
              </a:rPr>
              <a:t>users to experience simulated content within their physical worlds and to manipulate and interact with virtual elements in real time.</a:t>
            </a:r>
          </a:p>
        </p:txBody>
      </p:sp>
      <p:pic>
        <p:nvPicPr>
          <p:cNvPr id="16" name="Picture 15" descr="Mixed Reality icon - transparent cube shown rotating in space (with an arrow)">
            <a:extLst>
              <a:ext uri="{FF2B5EF4-FFF2-40B4-BE49-F238E27FC236}">
                <a16:creationId xmlns:a16="http://schemas.microsoft.com/office/drawing/2014/main" id="{B4F4A9D6-AA07-C84F-B003-24565E282C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05693" y="3023590"/>
            <a:ext cx="1050301" cy="103591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EA7802-A54A-EC48-A13E-EA886BD1B6F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0875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F154C13-AFD9-724D-8D86-CFE0AFE49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sz="4800"/>
              <a:t>X</a:t>
            </a:r>
            <a:r>
              <a:rPr lang="en-US" sz="4800"/>
              <a:t>R is a</a:t>
            </a:r>
            <a:r>
              <a:rPr lang="en" sz="4800"/>
              <a:t> New Computing Paradigm</a:t>
            </a:r>
            <a:endParaRPr lang="en-US" sz="4800"/>
          </a:p>
        </p:txBody>
      </p:sp>
      <p:grpSp>
        <p:nvGrpSpPr>
          <p:cNvPr id="12" name="Group 11" descr="Not just for gaming, but for serious uses - with collage showing XR being used for workplace collaboration, video conferences, training, and street navigation">
            <a:extLst>
              <a:ext uri="{FF2B5EF4-FFF2-40B4-BE49-F238E27FC236}">
                <a16:creationId xmlns:a16="http://schemas.microsoft.com/office/drawing/2014/main" id="{8CE6E5D5-E8FD-784C-AD54-A139309AA530}"/>
              </a:ext>
            </a:extLst>
          </p:cNvPr>
          <p:cNvGrpSpPr/>
          <p:nvPr/>
        </p:nvGrpSpPr>
        <p:grpSpPr>
          <a:xfrm>
            <a:off x="-4732" y="1439756"/>
            <a:ext cx="3973719" cy="4706816"/>
            <a:chOff x="82950" y="1038924"/>
            <a:chExt cx="2905200" cy="3441170"/>
          </a:xfrm>
        </p:grpSpPr>
        <p:sp>
          <p:nvSpPr>
            <p:cNvPr id="13" name="Google Shape;144;p24">
              <a:extLst>
                <a:ext uri="{FF2B5EF4-FFF2-40B4-BE49-F238E27FC236}">
                  <a16:creationId xmlns:a16="http://schemas.microsoft.com/office/drawing/2014/main" id="{2C0AB3C0-2494-6D4F-9BCC-C34D93CD2FEB}"/>
                </a:ext>
              </a:extLst>
            </p:cNvPr>
            <p:cNvSpPr/>
            <p:nvPr/>
          </p:nvSpPr>
          <p:spPr>
            <a:xfrm>
              <a:off x="82950" y="1038924"/>
              <a:ext cx="2905200" cy="1161300"/>
            </a:xfrm>
            <a:prstGeom prst="rect">
              <a:avLst/>
            </a:prstGeom>
            <a:solidFill>
              <a:srgbClr val="E67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None/>
              </a:pPr>
              <a:r>
                <a:rPr lang="en" sz="1800" b="1" dirty="0">
                  <a:solidFill>
                    <a:srgbClr val="FFFFFF"/>
                  </a:solidFill>
                </a:rPr>
                <a:t>Not just for gaming, but for many serious uses </a:t>
              </a:r>
              <a:r>
                <a:rPr lang="en" sz="1800" dirty="0">
                  <a:solidFill>
                    <a:srgbClr val="FFFFFF"/>
                  </a:solidFill>
                </a:rPr>
                <a:t>like training, communication, and collaboration. More important as we recover in 2021 and beyond.</a:t>
              </a:r>
              <a:endParaRPr sz="1800" dirty="0"/>
            </a:p>
          </p:txBody>
        </p:sp>
        <p:sp>
          <p:nvSpPr>
            <p:cNvPr id="14" name="Google Shape;145;p24">
              <a:extLst>
                <a:ext uri="{FF2B5EF4-FFF2-40B4-BE49-F238E27FC236}">
                  <a16:creationId xmlns:a16="http://schemas.microsoft.com/office/drawing/2014/main" id="{5415AE09-C2DB-0840-8DAB-50ACB61029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82950" y="2276400"/>
              <a:ext cx="2905200" cy="2032500"/>
            </a:xfrm>
            <a:prstGeom prst="rect">
              <a:avLst/>
            </a:prstGeom>
            <a:solidFill>
              <a:srgbClr val="FCC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5" name="Google Shape;147;p24" descr="Two co-workers wearing Magic Leap headset collaborate while looking at a digital 3D model displayed in the physical space they are working in.">
              <a:extLst>
                <a:ext uri="{FF2B5EF4-FFF2-40B4-BE49-F238E27FC236}">
                  <a16:creationId xmlns:a16="http://schemas.microsoft.com/office/drawing/2014/main" id="{0EF2F0CE-7F4B-8E4B-A1ED-E3B9CEDC0A09}"/>
                </a:ext>
              </a:extLst>
            </p:cNvPr>
            <p:cNvPicPr preferRelativeResize="0"/>
            <p:nvPr/>
          </p:nvPicPr>
          <p:blipFill rotWithShape="1">
            <a:blip r:embed="rId2" cstate="hq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45263" y="2276400"/>
              <a:ext cx="1301901" cy="12158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Google Shape;148;p24" descr="A co-worker wearing a mixed reality headset collaborates used the Spatial app, where he interacts with a real colleague who is telepresent in his space using volumetric video. The two interact with digital content such as sticky notes, graphics and documents displayed on a physical wall.">
              <a:extLst>
                <a:ext uri="{FF2B5EF4-FFF2-40B4-BE49-F238E27FC236}">
                  <a16:creationId xmlns:a16="http://schemas.microsoft.com/office/drawing/2014/main" id="{1E9A23D8-FBDE-E24E-90FA-1D191168A0A7}"/>
                </a:ext>
              </a:extLst>
            </p:cNvPr>
            <p:cNvPicPr preferRelativeResize="0"/>
            <p:nvPr/>
          </p:nvPicPr>
          <p:blipFill rotWithShape="1">
            <a:blip r:embed="rId3" cstate="hq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3575" y="3621525"/>
              <a:ext cx="1672174" cy="687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Google Shape;149;p24" descr="A person holds a mobile phone showing an augmented reality map while standing on a city street.">
              <a:extLst>
                <a:ext uri="{FF2B5EF4-FFF2-40B4-BE49-F238E27FC236}">
                  <a16:creationId xmlns:a16="http://schemas.microsoft.com/office/drawing/2014/main" id="{BBD36324-1EAE-7946-9587-62049E27167D}"/>
                </a:ext>
              </a:extLst>
            </p:cNvPr>
            <p:cNvPicPr preferRelativeResize="0"/>
            <p:nvPr/>
          </p:nvPicPr>
          <p:blipFill rotWithShape="1">
            <a:blip r:embed="rId4" cstate="hq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1475" y="3621525"/>
              <a:ext cx="725350" cy="8585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" name="Google Shape;150;p24" descr="Woman wears a Microsoft Hololens 2 headset and views a virtual screen with a video conference in progress">
              <a:extLst>
                <a:ext uri="{FF2B5EF4-FFF2-40B4-BE49-F238E27FC236}">
                  <a16:creationId xmlns:a16="http://schemas.microsoft.com/office/drawing/2014/main" id="{42FF7036-A98E-234D-ACAF-DAA21C32FFEB}"/>
                </a:ext>
              </a:extLst>
            </p:cNvPr>
            <p:cNvPicPr preferRelativeResize="0"/>
            <p:nvPr/>
          </p:nvPicPr>
          <p:blipFill rotWithShape="1">
            <a:blip r:embed="rId5" cstate="hq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64700" y="2571750"/>
              <a:ext cx="1407099" cy="9318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9" name="Google Shape;151;p24" descr="Collage of existing hardware, including wearable hardware such as head-mounted displays (VR, AR, Mixed Reality), smart glasses, smartphones and tablets with AR/VR capabilities.">
            <a:extLst>
              <a:ext uri="{FF2B5EF4-FFF2-40B4-BE49-F238E27FC236}">
                <a16:creationId xmlns:a16="http://schemas.microsoft.com/office/drawing/2014/main" id="{82D13BFA-FE8E-F341-BE23-97B02AC4BAB8}"/>
              </a:ext>
            </a:extLst>
          </p:cNvPr>
          <p:cNvGrpSpPr/>
          <p:nvPr/>
        </p:nvGrpSpPr>
        <p:grpSpPr>
          <a:xfrm>
            <a:off x="3691420" y="1439757"/>
            <a:ext cx="5070955" cy="5333549"/>
            <a:chOff x="2814600" y="1038925"/>
            <a:chExt cx="3707393" cy="3899377"/>
          </a:xfrm>
        </p:grpSpPr>
        <p:sp>
          <p:nvSpPr>
            <p:cNvPr id="20" name="Google Shape;152;p24">
              <a:extLst>
                <a:ext uri="{FF2B5EF4-FFF2-40B4-BE49-F238E27FC236}">
                  <a16:creationId xmlns:a16="http://schemas.microsoft.com/office/drawing/2014/main" id="{51466673-78D9-CE4B-AAEC-71A8BDEAAD1F}"/>
                </a:ext>
              </a:extLst>
            </p:cNvPr>
            <p:cNvSpPr/>
            <p:nvPr/>
          </p:nvSpPr>
          <p:spPr>
            <a:xfrm>
              <a:off x="3119400" y="1038925"/>
              <a:ext cx="2905200" cy="1161300"/>
            </a:xfrm>
            <a:prstGeom prst="rect">
              <a:avLst/>
            </a:prstGeom>
            <a:solidFill>
              <a:srgbClr val="008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None/>
              </a:pPr>
              <a:r>
                <a:rPr lang="en" sz="1800" b="1" dirty="0">
                  <a:solidFill>
                    <a:srgbClr val="FFFFFF"/>
                  </a:solidFill>
                </a:rPr>
                <a:t>Explosion of devices</a:t>
              </a:r>
              <a:r>
                <a:rPr lang="en" sz="1800" dirty="0">
                  <a:solidFill>
                    <a:srgbClr val="FFFFFF"/>
                  </a:solidFill>
                </a:rPr>
                <a:t>, including HW, wearables, platform SW, accessories, and developer tools.  Often devices connect with “flat screen” devices and browsers. </a:t>
              </a:r>
              <a:endParaRPr sz="1800" dirty="0"/>
            </a:p>
          </p:txBody>
        </p:sp>
        <p:sp>
          <p:nvSpPr>
            <p:cNvPr id="21" name="Google Shape;153;p24">
              <a:extLst>
                <a:ext uri="{FF2B5EF4-FFF2-40B4-BE49-F238E27FC236}">
                  <a16:creationId xmlns:a16="http://schemas.microsoft.com/office/drawing/2014/main" id="{80DE622E-7FD8-AE4E-B7D9-FB04DE1F4F38}"/>
                </a:ext>
              </a:extLst>
            </p:cNvPr>
            <p:cNvSpPr/>
            <p:nvPr/>
          </p:nvSpPr>
          <p:spPr>
            <a:xfrm>
              <a:off x="3119400" y="2276300"/>
              <a:ext cx="2905200" cy="2032500"/>
            </a:xfrm>
            <a:prstGeom prst="rect">
              <a:avLst/>
            </a:prstGeom>
            <a:solidFill>
              <a:srgbClr val="74CC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2" name="Google Shape;154;p24" descr="Oculus Quest headset">
              <a:extLst>
                <a:ext uri="{FF2B5EF4-FFF2-40B4-BE49-F238E27FC236}">
                  <a16:creationId xmlns:a16="http://schemas.microsoft.com/office/drawing/2014/main" id="{685C1CEB-88C1-7943-A30F-0EB39703B92D}"/>
                </a:ext>
              </a:extLst>
            </p:cNvPr>
            <p:cNvPicPr preferRelativeResize="0"/>
            <p:nvPr/>
          </p:nvPicPr>
          <p:blipFill>
            <a:blip r:embed="rId6" cstate="hq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2827524" y="2276400"/>
              <a:ext cx="1493626" cy="9957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" name="Google Shape;155;p24" descr="Lenovo Augmented Reality Headset">
              <a:extLst>
                <a:ext uri="{FF2B5EF4-FFF2-40B4-BE49-F238E27FC236}">
                  <a16:creationId xmlns:a16="http://schemas.microsoft.com/office/drawing/2014/main" id="{29965530-8B94-084B-B24B-9BDBE52D017C}"/>
                </a:ext>
              </a:extLst>
            </p:cNvPr>
            <p:cNvPicPr preferRelativeResize="0"/>
            <p:nvPr/>
          </p:nvPicPr>
          <p:blipFill>
            <a:blip r:embed="rId7" cstate="hq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75875" y="2360559"/>
              <a:ext cx="1301899" cy="7334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" name="Google Shape;156;p24" descr="Magic Leap One Headset">
              <a:extLst>
                <a:ext uri="{FF2B5EF4-FFF2-40B4-BE49-F238E27FC236}">
                  <a16:creationId xmlns:a16="http://schemas.microsoft.com/office/drawing/2014/main" id="{AA855776-120E-A948-8B91-BD9C12E2BB87}"/>
                </a:ext>
              </a:extLst>
            </p:cNvPr>
            <p:cNvPicPr preferRelativeResize="0"/>
            <p:nvPr/>
          </p:nvPicPr>
          <p:blipFill>
            <a:blip r:embed="rId8" cstate="hq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14600" y="3219501"/>
              <a:ext cx="1117850" cy="6287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" name="Google Shape;157;p24" descr="Microsoft Hololens Headset">
              <a:extLst>
                <a:ext uri="{FF2B5EF4-FFF2-40B4-BE49-F238E27FC236}">
                  <a16:creationId xmlns:a16="http://schemas.microsoft.com/office/drawing/2014/main" id="{8DCFC0D6-4BA0-DF44-8D94-CA56402C14AF}"/>
                </a:ext>
              </a:extLst>
            </p:cNvPr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4116500" y="2200199"/>
              <a:ext cx="1117841" cy="903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" name="Google Shape;158;p24" descr="VR Headset">
              <a:extLst>
                <a:ext uri="{FF2B5EF4-FFF2-40B4-BE49-F238E27FC236}">
                  <a16:creationId xmlns:a16="http://schemas.microsoft.com/office/drawing/2014/main" id="{7C919288-2DA0-4A4F-8495-2D15C899E233}"/>
                </a:ext>
              </a:extLst>
            </p:cNvPr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 rot="402665">
              <a:off x="4192700" y="2638125"/>
              <a:ext cx="1301901" cy="97643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" name="Google Shape;159;p24" descr="Smartphone with AR capabilities">
              <a:extLst>
                <a:ext uri="{FF2B5EF4-FFF2-40B4-BE49-F238E27FC236}">
                  <a16:creationId xmlns:a16="http://schemas.microsoft.com/office/drawing/2014/main" id="{D4C47B51-20FA-CB47-ACBE-2FAD0151B820}"/>
                </a:ext>
              </a:extLst>
            </p:cNvPr>
            <p:cNvPicPr preferRelativeResize="0"/>
            <p:nvPr/>
          </p:nvPicPr>
          <p:blipFill>
            <a:blip r:embed="rId11" cstate="hq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35246">
              <a:off x="5754670" y="2980392"/>
              <a:ext cx="445909" cy="8732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" name="Google Shape;160;p24" descr="Smart Glasses">
              <a:extLst>
                <a:ext uri="{FF2B5EF4-FFF2-40B4-BE49-F238E27FC236}">
                  <a16:creationId xmlns:a16="http://schemas.microsoft.com/office/drawing/2014/main" id="{B6370361-E9EF-E247-8842-09662A19D9E5}"/>
                </a:ext>
              </a:extLst>
            </p:cNvPr>
            <p:cNvPicPr preferRelativeResize="0"/>
            <p:nvPr/>
          </p:nvPicPr>
          <p:blipFill>
            <a:blip r:embed="rId12" cstate="hq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-24">
              <a:off x="4526744" y="3472214"/>
              <a:ext cx="998689" cy="2735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" name="Google Shape;161;p24" descr="North Smart Glasses">
              <a:extLst>
                <a:ext uri="{FF2B5EF4-FFF2-40B4-BE49-F238E27FC236}">
                  <a16:creationId xmlns:a16="http://schemas.microsoft.com/office/drawing/2014/main" id="{CBCB08E5-7B80-674A-BC81-E83AF92D62C5}"/>
                </a:ext>
              </a:extLst>
            </p:cNvPr>
            <p:cNvPicPr preferRelativeResize="0"/>
            <p:nvPr/>
          </p:nvPicPr>
          <p:blipFill>
            <a:blip r:embed="rId13" cstate="hq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99588" y="3863644"/>
              <a:ext cx="1301899" cy="5755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" name="Google Shape;162;p24" descr="VR Headset">
              <a:extLst>
                <a:ext uri="{FF2B5EF4-FFF2-40B4-BE49-F238E27FC236}">
                  <a16:creationId xmlns:a16="http://schemas.microsoft.com/office/drawing/2014/main" id="{6ADC4BBE-1459-8646-8B41-9B1B8CDD5B61}"/>
                </a:ext>
              </a:extLst>
            </p:cNvPr>
            <p:cNvPicPr preferRelativeResize="0"/>
            <p:nvPr/>
          </p:nvPicPr>
          <p:blipFill>
            <a:blip r:embed="rId14" cstate="hq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19521" y="3591150"/>
              <a:ext cx="1020276" cy="7773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" name="Google Shape;163;p24" descr="Smartphone">
              <a:extLst>
                <a:ext uri="{FF2B5EF4-FFF2-40B4-BE49-F238E27FC236}">
                  <a16:creationId xmlns:a16="http://schemas.microsoft.com/office/drawing/2014/main" id="{11179E33-810E-AF48-AD64-D4BB257FDE6F}"/>
                </a:ext>
              </a:extLst>
            </p:cNvPr>
            <p:cNvPicPr preferRelativeResize="0"/>
            <p:nvPr/>
          </p:nvPicPr>
          <p:blipFill>
            <a:blip r:embed="rId15" cstate="hq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74174" y="3298288"/>
              <a:ext cx="725357" cy="817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" name="Google Shape;164;p24" descr="Tablet with AR capabilities">
              <a:extLst>
                <a:ext uri="{FF2B5EF4-FFF2-40B4-BE49-F238E27FC236}">
                  <a16:creationId xmlns:a16="http://schemas.microsoft.com/office/drawing/2014/main" id="{632709A2-8139-364F-A388-9ECD84E7EC6E}"/>
                </a:ext>
              </a:extLst>
            </p:cNvPr>
            <p:cNvPicPr preferRelativeResize="0"/>
            <p:nvPr/>
          </p:nvPicPr>
          <p:blipFill>
            <a:blip r:embed="rId16" cstate="hq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42220" y="3700801"/>
              <a:ext cx="1779773" cy="123750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" name="Google Shape;138;p24" descr="Woman wears augmented reality headset and touches digital content placed in the physical environment around her">
            <a:extLst>
              <a:ext uri="{FF2B5EF4-FFF2-40B4-BE49-F238E27FC236}">
                <a16:creationId xmlns:a16="http://schemas.microsoft.com/office/drawing/2014/main" id="{5E122273-B5A3-CD42-BF1E-5A0696575D2F}"/>
              </a:ext>
            </a:extLst>
          </p:cNvPr>
          <p:cNvGrpSpPr/>
          <p:nvPr/>
        </p:nvGrpSpPr>
        <p:grpSpPr>
          <a:xfrm>
            <a:off x="8222639" y="1439732"/>
            <a:ext cx="3986245" cy="4472554"/>
            <a:chOff x="6146692" y="1038900"/>
            <a:chExt cx="2914358" cy="3269900"/>
          </a:xfrm>
        </p:grpSpPr>
        <p:grpSp>
          <p:nvGrpSpPr>
            <p:cNvPr id="8" name="Google Shape;139;p24">
              <a:extLst>
                <a:ext uri="{FF2B5EF4-FFF2-40B4-BE49-F238E27FC236}">
                  <a16:creationId xmlns:a16="http://schemas.microsoft.com/office/drawing/2014/main" id="{5DAEF79B-2FEF-2248-B4BA-EC51EA89DFAE}"/>
                </a:ext>
              </a:extLst>
            </p:cNvPr>
            <p:cNvGrpSpPr/>
            <p:nvPr/>
          </p:nvGrpSpPr>
          <p:grpSpPr>
            <a:xfrm>
              <a:off x="6146692" y="1038900"/>
              <a:ext cx="2914358" cy="3269900"/>
              <a:chOff x="6146692" y="1038900"/>
              <a:chExt cx="2914358" cy="3269900"/>
            </a:xfrm>
          </p:grpSpPr>
          <p:sp>
            <p:nvSpPr>
              <p:cNvPr id="10" name="Google Shape;140;p24">
                <a:extLst>
                  <a:ext uri="{FF2B5EF4-FFF2-40B4-BE49-F238E27FC236}">
                    <a16:creationId xmlns:a16="http://schemas.microsoft.com/office/drawing/2014/main" id="{113F305B-259E-5144-A4CB-98142AC973FF}"/>
                  </a:ext>
                </a:extLst>
              </p:cNvPr>
              <p:cNvSpPr/>
              <p:nvPr/>
            </p:nvSpPr>
            <p:spPr>
              <a:xfrm>
                <a:off x="6155850" y="1038900"/>
                <a:ext cx="2905200" cy="1161300"/>
              </a:xfrm>
              <a:prstGeom prst="rect">
                <a:avLst/>
              </a:prstGeom>
              <a:solidFill>
                <a:srgbClr val="689A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600"/>
                  </a:spcAft>
                  <a:buNone/>
                </a:pPr>
                <a:r>
                  <a:rPr lang="en" sz="1800" b="1" dirty="0">
                    <a:solidFill>
                      <a:srgbClr val="FFFFFF"/>
                    </a:solidFill>
                  </a:rPr>
                  <a:t>Convergence of tech such as AI, computer vision, IoT - and 5G </a:t>
                </a:r>
                <a:r>
                  <a:rPr lang="en" sz="1800" dirty="0">
                    <a:solidFill>
                      <a:srgbClr val="FFFFFF"/>
                    </a:solidFill>
                  </a:rPr>
                  <a:t>- will burst XR’s potential and adoption… connecting physical and digital people, places and things. </a:t>
                </a:r>
                <a:endParaRPr sz="1800" dirty="0"/>
              </a:p>
            </p:txBody>
          </p:sp>
          <p:sp>
            <p:nvSpPr>
              <p:cNvPr id="11" name="Google Shape;141;p24">
                <a:extLst>
                  <a:ext uri="{FF2B5EF4-FFF2-40B4-BE49-F238E27FC236}">
                    <a16:creationId xmlns:a16="http://schemas.microsoft.com/office/drawing/2014/main" id="{57202823-00C2-BB42-936A-EA0FE1EE60E1}"/>
                  </a:ext>
                </a:extLst>
              </p:cNvPr>
              <p:cNvSpPr/>
              <p:nvPr/>
            </p:nvSpPr>
            <p:spPr>
              <a:xfrm>
                <a:off x="6146692" y="2276300"/>
                <a:ext cx="2905200" cy="2032500"/>
              </a:xfrm>
              <a:prstGeom prst="rect">
                <a:avLst/>
              </a:prstGeom>
              <a:solidFill>
                <a:srgbClr val="D8D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9" name="Google Shape;142;p24" descr="Woman wears augmented reality headset and touches digital content placed in the physical environment around her">
              <a:extLst>
                <a:ext uri="{FF2B5EF4-FFF2-40B4-BE49-F238E27FC236}">
                  <a16:creationId xmlns:a16="http://schemas.microsoft.com/office/drawing/2014/main" id="{6D00DC9E-03E5-E940-AF91-7CF858A5F23E}"/>
                </a:ext>
              </a:extLst>
            </p:cNvPr>
            <p:cNvPicPr preferRelativeResize="0"/>
            <p:nvPr/>
          </p:nvPicPr>
          <p:blipFill rotWithShape="1">
            <a:blip r:embed="rId17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326187" y="2434475"/>
              <a:ext cx="2564525" cy="17163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3" name="Image Credits">
            <a:extLst>
              <a:ext uri="{FF2B5EF4-FFF2-40B4-BE49-F238E27FC236}">
                <a16:creationId xmlns:a16="http://schemas.microsoft.com/office/drawing/2014/main" id="{C05EF383-18AC-6D40-B5F8-0823BC62FEA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176872" y="5947290"/>
            <a:ext cx="5705224" cy="51536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" sz="1200" b="1"/>
              <a:t>Images</a:t>
            </a:r>
            <a:r>
              <a:rPr lang="en" sz="1200"/>
              <a:t>: Apple, Facebook/Oculus, Google/North, HP, Lenovo, Magic Leap, Microsoft, Sony, Spatial, LED Magazine</a:t>
            </a:r>
            <a:endParaRPr sz="12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EA7802-A54A-EC48-A13E-EA886BD1B6F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175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F154C13-AFD9-724D-8D86-CFE0AFE49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/>
              <a:t>XR is Reshaping Fast-Growth Jobs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1DD3EA2-C022-974D-AAA1-BFAB9A3567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199" y="1424726"/>
            <a:ext cx="10785954" cy="4562355"/>
          </a:xfrm>
        </p:spPr>
        <p:txBody>
          <a:bodyPr/>
          <a:lstStyle/>
          <a:p>
            <a:r>
              <a:rPr lang="en-US" sz="3200" b="1" dirty="0"/>
              <a:t>As we recover from the COVID-19 pandemic, XR is being rapidly adopted </a:t>
            </a:r>
            <a:r>
              <a:rPr lang="en-US" sz="3200" dirty="0"/>
              <a:t>in industries that have some of the fastest-growing jobs in the U.S. </a:t>
            </a:r>
          </a:p>
          <a:p>
            <a:r>
              <a:rPr lang="en-US" sz="3200" b="1" dirty="0"/>
              <a:t>Uses of XR</a:t>
            </a:r>
            <a:r>
              <a:rPr lang="en-US" sz="3200" dirty="0"/>
              <a:t> include warehousing and inventory management, product engineering and design, immersive job training and upskilling, and virtual healthcare patient monitoring. </a:t>
            </a:r>
          </a:p>
          <a:p>
            <a:r>
              <a:rPr lang="en-US" sz="3200" b="1" dirty="0"/>
              <a:t>Both current and future employees </a:t>
            </a:r>
            <a:r>
              <a:rPr lang="en-US" sz="3200" dirty="0"/>
              <a:t>will start to see expanding access to immersive technologies at work. 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EA7802-A54A-EC48-A13E-EA886BD1B6F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5393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54657612FE9434E91D95DB66A8BDB18" ma:contentTypeVersion="13" ma:contentTypeDescription="Create a new document." ma:contentTypeScope="" ma:versionID="144c616620eb8540535afaa258cb2aa1">
  <xsd:schema xmlns:xsd="http://www.w3.org/2001/XMLSchema" xmlns:xs="http://www.w3.org/2001/XMLSchema" xmlns:p="http://schemas.microsoft.com/office/2006/metadata/properties" xmlns:ns2="5fa7f51c-649e-4052-9f84-0bcf4160d562" xmlns:ns3="b1ca4938-7fba-49db-8b3a-12b9187ea918" targetNamespace="http://schemas.microsoft.com/office/2006/metadata/properties" ma:root="true" ma:fieldsID="00f6128648f568fa3972c121d48de03c" ns2:_="" ns3:_="">
    <xsd:import namespace="5fa7f51c-649e-4052-9f84-0bcf4160d562"/>
    <xsd:import namespace="b1ca4938-7fba-49db-8b3a-12b9187ea91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fa7f51c-649e-4052-9f84-0bcf4160d56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ca4938-7fba-49db-8b3a-12b9187ea918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b1ca4938-7fba-49db-8b3a-12b9187ea918">
      <UserInfo>
        <DisplayName>Josh Christianson</DisplayName>
        <AccountId>13</AccountId>
        <AccountType/>
      </UserInfo>
      <UserInfo>
        <DisplayName>Danielle Germain</DisplayName>
        <AccountId>155</AccountId>
        <AccountType/>
      </UserInfo>
      <UserInfo>
        <DisplayName>Josh Christianson</DisplayName>
        <AccountId>39</AccountId>
        <AccountType/>
      </UserInfo>
      <UserInfo>
        <DisplayName>Corinne Weible</DisplayName>
        <AccountId>6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8E815AE4-82AB-43A0-975A-2A5CFFDC379E}">
  <ds:schemaRefs>
    <ds:schemaRef ds:uri="5fa7f51c-649e-4052-9f84-0bcf4160d562"/>
    <ds:schemaRef ds:uri="b1ca4938-7fba-49db-8b3a-12b9187ea91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95D9B95C-63CF-4874-B272-F9C6593D97F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3472CCC-D37C-43B8-A7C5-11E39BDD3D93}">
  <ds:schemaRefs>
    <ds:schemaRef ds:uri="5fa7f51c-649e-4052-9f84-0bcf4160d562"/>
    <ds:schemaRef ds:uri="b1ca4938-7fba-49db-8b3a-12b9187ea918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</TotalTime>
  <Words>1941</Words>
  <Application>Microsoft Macintosh PowerPoint</Application>
  <PresentationFormat>Widescreen</PresentationFormat>
  <Paragraphs>171</Paragraphs>
  <Slides>30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4" baseType="lpstr">
      <vt:lpstr>Calibri</vt:lpstr>
      <vt:lpstr>Arial</vt:lpstr>
      <vt:lpstr>Wingdings</vt:lpstr>
      <vt:lpstr>Office Theme</vt:lpstr>
      <vt:lpstr>Brave New World: Accessible Immersive Technologies and the Future of Work</vt:lpstr>
      <vt:lpstr>Hi, I’m Bill Curtis-Davidson</vt:lpstr>
      <vt:lpstr>Topics We’ll Explore</vt:lpstr>
      <vt:lpstr>Important Notes</vt:lpstr>
      <vt:lpstr>Immersive Technologies Are Reshaping How We Work</vt:lpstr>
      <vt:lpstr>What is immersive technology?</vt:lpstr>
      <vt:lpstr>Immersive Tech and XR</vt:lpstr>
      <vt:lpstr>XR is a New Computing Paradigm</vt:lpstr>
      <vt:lpstr>XR is Reshaping Fast-Growth Jobs</vt:lpstr>
      <vt:lpstr>Recovery Collaboration Challenges</vt:lpstr>
      <vt:lpstr>New ways to engage, train, connect the hybrid workforce</vt:lpstr>
      <vt:lpstr>Hybrid Workforce &amp; Accessibility</vt:lpstr>
      <vt:lpstr>XR in Hybrid Work – Training </vt:lpstr>
      <vt:lpstr>XR in Hybrid Work - Collaboration</vt:lpstr>
      <vt:lpstr>XR in Hybrid Work – Interactions </vt:lpstr>
      <vt:lpstr>Gaining a competitive edge with accessible immersive tech</vt:lpstr>
      <vt:lpstr>Realizing Business Value</vt:lpstr>
      <vt:lpstr>Inclusion Strengthens Businesses</vt:lpstr>
      <vt:lpstr>Accessible Tech Enables Everyone</vt:lpstr>
      <vt:lpstr>Community efforts to improve immersive tech accessibility</vt:lpstr>
      <vt:lpstr>3 Viewpoints for XR Accessibility</vt:lpstr>
      <vt:lpstr>Community Efforts for XR Access</vt:lpstr>
      <vt:lpstr>How organizations can prepare</vt:lpstr>
      <vt:lpstr>Take Action: Think &amp; Consult</vt:lpstr>
      <vt:lpstr>Take Action: Speak &amp; Assess</vt:lpstr>
      <vt:lpstr>Take Action: Make a Business Case</vt:lpstr>
      <vt:lpstr>Resources and Q&amp;A</vt:lpstr>
      <vt:lpstr>Resources</vt:lpstr>
      <vt:lpstr>Join the Conversation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PeatWorks.org: Staff Training Resources for Employers  </dc:title>
  <cp:lastModifiedBy>Bill Curtis-Davidson</cp:lastModifiedBy>
  <cp:revision>2</cp:revision>
  <dcterms:modified xsi:type="dcterms:W3CDTF">2021-09-16T02:22:50Z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0x010100A54657612FE9434E91D95DB66A8BDB18</vt:lpwstr>
  </property>
</Properties>
</file>